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Lst>
  <p:sldSz cx="18288000" cy="10287000"/>
  <p:notesSz cx="6858000" cy="9144000"/>
  <p:embeddedFontLst>
    <p:embeddedFont>
      <p:font typeface="210 클레이토이" panose="020B0604020202020204" charset="-127"/>
      <p:regular r:id="rId23"/>
    </p:embeddedFont>
    <p:embeddedFont>
      <p:font typeface="Muli" panose="020B0604020202020204" charset="0"/>
      <p:regular r:id="rId24"/>
    </p:embeddedFont>
    <p:embeddedFont>
      <p:font typeface="Muli Bold" panose="020B0604020202020204" charset="0"/>
      <p:regular r:id="rId25"/>
    </p:embeddedFont>
    <p:embeddedFont>
      <p:font typeface="Muli Ultra-Bold" panose="020B0604020202020204" charset="0"/>
      <p:regular r:id="rId26"/>
    </p:embeddedFont>
    <p:embeddedFont>
      <p:font typeface="Times New Roman Bold" panose="02020803070505020304" pitchFamily="18" charset="0"/>
      <p:regular r:id="rId27"/>
      <p:bold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1" d="100"/>
          <a:sy n="61" d="100"/>
        </p:scale>
        <p:origin x="322" y="5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11/10/2025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11/10/2025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hyperlink" Target="https://core.digit.org/guides/developer-guide/flutter-mobile-app-ui-developer-guide/state-management-with-provider-and-bloc/provider-state-management" TargetMode="External"/><Relationship Id="rId2" Type="http://schemas.openxmlformats.org/officeDocument/2006/relationships/hyperlink" Target="https://drive.google.com/file/d/1PMQm5DOBg1ZM6Z6BWeE5G6vBzOg6-4Ib/view?usp=sharing" TargetMode="External"/><Relationship Id="rId1" Type="http://schemas.openxmlformats.org/officeDocument/2006/relationships/slideLayout" Target="../slideLayouts/slideLayout7.xml"/><Relationship Id="rId4" Type="http://schemas.openxmlformats.org/officeDocument/2006/relationships/hyperlink" Target="https://pub.dev/packages/provider"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image" Target="../media/image28.svg"/><Relationship Id="rId18" Type="http://schemas.openxmlformats.org/officeDocument/2006/relationships/image" Target="../media/image33.png"/><Relationship Id="rId26" Type="http://schemas.openxmlformats.org/officeDocument/2006/relationships/image" Target="../media/image41.png"/><Relationship Id="rId3" Type="http://schemas.openxmlformats.org/officeDocument/2006/relationships/image" Target="../media/image18.svg"/><Relationship Id="rId21" Type="http://schemas.openxmlformats.org/officeDocument/2006/relationships/image" Target="../media/image36.svg"/><Relationship Id="rId7" Type="http://schemas.openxmlformats.org/officeDocument/2006/relationships/image" Target="../media/image22.svg"/><Relationship Id="rId12" Type="http://schemas.openxmlformats.org/officeDocument/2006/relationships/image" Target="../media/image27.png"/><Relationship Id="rId17" Type="http://schemas.openxmlformats.org/officeDocument/2006/relationships/image" Target="../media/image32.svg"/><Relationship Id="rId25" Type="http://schemas.openxmlformats.org/officeDocument/2006/relationships/image" Target="../media/image40.svg"/><Relationship Id="rId2" Type="http://schemas.openxmlformats.org/officeDocument/2006/relationships/image" Target="../media/image17.png"/><Relationship Id="rId16" Type="http://schemas.openxmlformats.org/officeDocument/2006/relationships/image" Target="../media/image31.png"/><Relationship Id="rId20" Type="http://schemas.openxmlformats.org/officeDocument/2006/relationships/image" Target="../media/image35.png"/><Relationship Id="rId1" Type="http://schemas.openxmlformats.org/officeDocument/2006/relationships/slideLayout" Target="../slideLayouts/slideLayout7.xml"/><Relationship Id="rId6" Type="http://schemas.openxmlformats.org/officeDocument/2006/relationships/image" Target="../media/image21.png"/><Relationship Id="rId11" Type="http://schemas.openxmlformats.org/officeDocument/2006/relationships/image" Target="../media/image26.svg"/><Relationship Id="rId24" Type="http://schemas.openxmlformats.org/officeDocument/2006/relationships/image" Target="../media/image39.png"/><Relationship Id="rId5" Type="http://schemas.openxmlformats.org/officeDocument/2006/relationships/image" Target="../media/image20.svg"/><Relationship Id="rId15" Type="http://schemas.openxmlformats.org/officeDocument/2006/relationships/image" Target="../media/image30.svg"/><Relationship Id="rId23" Type="http://schemas.openxmlformats.org/officeDocument/2006/relationships/image" Target="../media/image38.svg"/><Relationship Id="rId10" Type="http://schemas.openxmlformats.org/officeDocument/2006/relationships/image" Target="../media/image25.png"/><Relationship Id="rId19" Type="http://schemas.openxmlformats.org/officeDocument/2006/relationships/image" Target="../media/image34.svg"/><Relationship Id="rId4" Type="http://schemas.openxmlformats.org/officeDocument/2006/relationships/image" Target="../media/image19.png"/><Relationship Id="rId9" Type="http://schemas.openxmlformats.org/officeDocument/2006/relationships/image" Target="../media/image24.svg"/><Relationship Id="rId14" Type="http://schemas.openxmlformats.org/officeDocument/2006/relationships/image" Target="../media/image29.png"/><Relationship Id="rId22" Type="http://schemas.openxmlformats.org/officeDocument/2006/relationships/image" Target="../media/image37.png"/><Relationship Id="rId27" Type="http://schemas.openxmlformats.org/officeDocument/2006/relationships/image" Target="../media/image42.sv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C3D6EF"/>
        </a:solidFill>
        <a:effectLst/>
      </p:bgPr>
    </p:bg>
    <p:spTree>
      <p:nvGrpSpPr>
        <p:cNvPr id="1" name=""/>
        <p:cNvGrpSpPr/>
        <p:nvPr/>
      </p:nvGrpSpPr>
      <p:grpSpPr>
        <a:xfrm>
          <a:off x="0" y="0"/>
          <a:ext cx="0" cy="0"/>
          <a:chOff x="0" y="0"/>
          <a:chExt cx="0" cy="0"/>
        </a:xfrm>
      </p:grpSpPr>
      <p:sp>
        <p:nvSpPr>
          <p:cNvPr id="2" name="Freeform 2"/>
          <p:cNvSpPr/>
          <p:nvPr/>
        </p:nvSpPr>
        <p:spPr>
          <a:xfrm rot="889068">
            <a:off x="3684673" y="773525"/>
            <a:ext cx="2408733" cy="1326364"/>
          </a:xfrm>
          <a:custGeom>
            <a:avLst/>
            <a:gdLst/>
            <a:ahLst/>
            <a:cxnLst/>
            <a:rect l="l" t="t" r="r" b="b"/>
            <a:pathLst>
              <a:path w="2408733" h="1326364">
                <a:moveTo>
                  <a:pt x="0" y="0"/>
                </a:moveTo>
                <a:lnTo>
                  <a:pt x="2408733" y="0"/>
                </a:lnTo>
                <a:lnTo>
                  <a:pt x="2408733" y="1326364"/>
                </a:lnTo>
                <a:lnTo>
                  <a:pt x="0" y="1326364"/>
                </a:lnTo>
                <a:lnTo>
                  <a:pt x="0" y="0"/>
                </a:lnTo>
                <a:close/>
              </a:path>
            </a:pathLst>
          </a:custGeom>
          <a:blipFill>
            <a:blip r:embed="rId2">
              <a:extLst>
                <a:ext uri="{96DAC541-7B7A-43D3-8B79-37D633B846F1}">
                  <asvg:svgBlip xmlns:asvg="http://schemas.microsoft.com/office/drawing/2016/SVG/main" r:embed="rId3"/>
                </a:ext>
              </a:extLst>
            </a:blip>
            <a:stretch>
              <a:fillRect l="-185706" t="-74973" r="-84865"/>
            </a:stretch>
          </a:blipFill>
        </p:spPr>
        <p:txBody>
          <a:bodyPr/>
          <a:lstStyle/>
          <a:p>
            <a:endParaRPr lang="en-US"/>
          </a:p>
        </p:txBody>
      </p:sp>
      <p:grpSp>
        <p:nvGrpSpPr>
          <p:cNvPr id="3" name="Group 3"/>
          <p:cNvGrpSpPr/>
          <p:nvPr/>
        </p:nvGrpSpPr>
        <p:grpSpPr>
          <a:xfrm>
            <a:off x="1675925" y="1990658"/>
            <a:ext cx="14936149" cy="6305684"/>
            <a:chOff x="0" y="0"/>
            <a:chExt cx="3933801" cy="1660756"/>
          </a:xfrm>
        </p:grpSpPr>
        <p:sp>
          <p:nvSpPr>
            <p:cNvPr id="4" name="Freeform 4"/>
            <p:cNvSpPr/>
            <p:nvPr/>
          </p:nvSpPr>
          <p:spPr>
            <a:xfrm>
              <a:off x="0" y="0"/>
              <a:ext cx="3933801" cy="1660756"/>
            </a:xfrm>
            <a:custGeom>
              <a:avLst/>
              <a:gdLst/>
              <a:ahLst/>
              <a:cxnLst/>
              <a:rect l="l" t="t" r="r" b="b"/>
              <a:pathLst>
                <a:path w="3933801" h="1660756">
                  <a:moveTo>
                    <a:pt x="15550" y="0"/>
                  </a:moveTo>
                  <a:lnTo>
                    <a:pt x="3918250" y="0"/>
                  </a:lnTo>
                  <a:cubicBezTo>
                    <a:pt x="3926839" y="0"/>
                    <a:pt x="3933801" y="6962"/>
                    <a:pt x="3933801" y="15550"/>
                  </a:cubicBezTo>
                  <a:lnTo>
                    <a:pt x="3933801" y="1645206"/>
                  </a:lnTo>
                  <a:cubicBezTo>
                    <a:pt x="3933801" y="1649330"/>
                    <a:pt x="3932162" y="1653286"/>
                    <a:pt x="3929246" y="1656202"/>
                  </a:cubicBezTo>
                  <a:cubicBezTo>
                    <a:pt x="3926330" y="1659118"/>
                    <a:pt x="3922375" y="1660756"/>
                    <a:pt x="3918250" y="1660756"/>
                  </a:cubicBezTo>
                  <a:lnTo>
                    <a:pt x="15550" y="1660756"/>
                  </a:lnTo>
                  <a:cubicBezTo>
                    <a:pt x="11426" y="1660756"/>
                    <a:pt x="7471" y="1659118"/>
                    <a:pt x="4554" y="1656202"/>
                  </a:cubicBezTo>
                  <a:cubicBezTo>
                    <a:pt x="1638" y="1653286"/>
                    <a:pt x="0" y="1649330"/>
                    <a:pt x="0" y="1645206"/>
                  </a:cubicBezTo>
                  <a:lnTo>
                    <a:pt x="0" y="15550"/>
                  </a:lnTo>
                  <a:cubicBezTo>
                    <a:pt x="0" y="11426"/>
                    <a:pt x="1638" y="7471"/>
                    <a:pt x="4554" y="4554"/>
                  </a:cubicBezTo>
                  <a:cubicBezTo>
                    <a:pt x="7471" y="1638"/>
                    <a:pt x="11426" y="0"/>
                    <a:pt x="15550" y="0"/>
                  </a:cubicBezTo>
                  <a:close/>
                </a:path>
              </a:pathLst>
            </a:custGeom>
            <a:solidFill>
              <a:srgbClr val="F7F6F8"/>
            </a:solidFill>
            <a:ln w="19050" cap="rnd">
              <a:solidFill>
                <a:srgbClr val="0A2E76"/>
              </a:solidFill>
              <a:prstDash val="solid"/>
              <a:round/>
            </a:ln>
          </p:spPr>
          <p:txBody>
            <a:bodyPr/>
            <a:lstStyle/>
            <a:p>
              <a:endParaRPr lang="en-US"/>
            </a:p>
          </p:txBody>
        </p:sp>
        <p:sp>
          <p:nvSpPr>
            <p:cNvPr id="5" name="TextBox 5"/>
            <p:cNvSpPr txBox="1"/>
            <p:nvPr/>
          </p:nvSpPr>
          <p:spPr>
            <a:xfrm>
              <a:off x="0" y="-28575"/>
              <a:ext cx="3933801" cy="1689331"/>
            </a:xfrm>
            <a:prstGeom prst="rect">
              <a:avLst/>
            </a:prstGeom>
          </p:spPr>
          <p:txBody>
            <a:bodyPr lIns="50800" tIns="50800" rIns="50800" bIns="50800" rtlCol="0" anchor="ctr"/>
            <a:lstStyle/>
            <a:p>
              <a:pPr marL="0" lvl="0" indent="0" algn="ctr">
                <a:lnSpc>
                  <a:spcPts val="2600"/>
                </a:lnSpc>
                <a:spcBef>
                  <a:spcPct val="0"/>
                </a:spcBef>
              </a:pPr>
              <a:endParaRPr/>
            </a:p>
          </p:txBody>
        </p:sp>
      </p:grpSp>
      <p:sp>
        <p:nvSpPr>
          <p:cNvPr id="6" name="Freeform 6"/>
          <p:cNvSpPr/>
          <p:nvPr/>
        </p:nvSpPr>
        <p:spPr>
          <a:xfrm rot="-449982">
            <a:off x="1455990" y="632621"/>
            <a:ext cx="1965304" cy="3002547"/>
          </a:xfrm>
          <a:custGeom>
            <a:avLst/>
            <a:gdLst/>
            <a:ahLst/>
            <a:cxnLst/>
            <a:rect l="l" t="t" r="r" b="b"/>
            <a:pathLst>
              <a:path w="1965304" h="3002547">
                <a:moveTo>
                  <a:pt x="0" y="0"/>
                </a:moveTo>
                <a:lnTo>
                  <a:pt x="1965303" y="0"/>
                </a:lnTo>
                <a:lnTo>
                  <a:pt x="1965303" y="3002547"/>
                </a:lnTo>
                <a:lnTo>
                  <a:pt x="0" y="300254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grpSp>
        <p:nvGrpSpPr>
          <p:cNvPr id="7" name="Group 7"/>
          <p:cNvGrpSpPr/>
          <p:nvPr/>
        </p:nvGrpSpPr>
        <p:grpSpPr>
          <a:xfrm>
            <a:off x="3189735" y="1803400"/>
            <a:ext cx="13169092" cy="6680200"/>
            <a:chOff x="0" y="0"/>
            <a:chExt cx="17558789" cy="8906933"/>
          </a:xfrm>
        </p:grpSpPr>
        <p:sp>
          <p:nvSpPr>
            <p:cNvPr id="8" name="TextBox 8"/>
            <p:cNvSpPr txBox="1"/>
            <p:nvPr/>
          </p:nvSpPr>
          <p:spPr>
            <a:xfrm>
              <a:off x="1189700" y="-28575"/>
              <a:ext cx="15697367" cy="731308"/>
            </a:xfrm>
            <a:prstGeom prst="rect">
              <a:avLst/>
            </a:prstGeom>
          </p:spPr>
          <p:txBody>
            <a:bodyPr lIns="0" tIns="0" rIns="0" bIns="0" rtlCol="0" anchor="t">
              <a:spAutoFit/>
            </a:bodyPr>
            <a:lstStyle/>
            <a:p>
              <a:pPr marL="0" lvl="0" indent="0" algn="ctr">
                <a:lnSpc>
                  <a:spcPts val="4550"/>
                </a:lnSpc>
                <a:spcBef>
                  <a:spcPct val="0"/>
                </a:spcBef>
              </a:pPr>
              <a:endParaRPr/>
            </a:p>
          </p:txBody>
        </p:sp>
        <p:sp>
          <p:nvSpPr>
            <p:cNvPr id="9" name="TextBox 9"/>
            <p:cNvSpPr txBox="1"/>
            <p:nvPr/>
          </p:nvSpPr>
          <p:spPr>
            <a:xfrm>
              <a:off x="0" y="829733"/>
              <a:ext cx="17558789" cy="8077200"/>
            </a:xfrm>
            <a:prstGeom prst="rect">
              <a:avLst/>
            </a:prstGeom>
          </p:spPr>
          <p:txBody>
            <a:bodyPr lIns="0" tIns="0" rIns="0" bIns="0" rtlCol="0" anchor="t">
              <a:spAutoFit/>
            </a:bodyPr>
            <a:lstStyle/>
            <a:p>
              <a:pPr algn="ctr">
                <a:lnSpc>
                  <a:spcPts val="11999"/>
                </a:lnSpc>
              </a:pPr>
              <a:r>
                <a:rPr lang="en-US" sz="9999" b="1">
                  <a:solidFill>
                    <a:srgbClr val="000000"/>
                  </a:solidFill>
                  <a:latin typeface="Muli Ultra-Bold"/>
                  <a:ea typeface="Muli Ultra-Bold"/>
                  <a:cs typeface="Muli Ultra-Bold"/>
                  <a:sym typeface="Muli Ultra-Bold"/>
                </a:rPr>
                <a:t>Chủ đề 17: Provider Pattern - Quản lý trạng thái toàn cục</a:t>
              </a:r>
            </a:p>
            <a:p>
              <a:pPr algn="ctr">
                <a:lnSpc>
                  <a:spcPts val="11999"/>
                </a:lnSpc>
              </a:pPr>
              <a:endParaRPr lang="en-US" sz="9999" b="1">
                <a:solidFill>
                  <a:srgbClr val="000000"/>
                </a:solidFill>
                <a:latin typeface="Muli Ultra-Bold"/>
                <a:ea typeface="Muli Ultra-Bold"/>
                <a:cs typeface="Muli Ultra-Bold"/>
                <a:sym typeface="Muli Ultra-Bold"/>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895604" y="1137941"/>
            <a:ext cx="3441401" cy="8229600"/>
          </a:xfrm>
          <a:custGeom>
            <a:avLst/>
            <a:gdLst/>
            <a:ahLst/>
            <a:cxnLst/>
            <a:rect l="l" t="t" r="r" b="b"/>
            <a:pathLst>
              <a:path w="3441401" h="8229600">
                <a:moveTo>
                  <a:pt x="0" y="0"/>
                </a:moveTo>
                <a:lnTo>
                  <a:pt x="3441401" y="0"/>
                </a:lnTo>
                <a:lnTo>
                  <a:pt x="3441401" y="8229600"/>
                </a:lnTo>
                <a:lnTo>
                  <a:pt x="0" y="8229600"/>
                </a:lnTo>
                <a:lnTo>
                  <a:pt x="0" y="0"/>
                </a:lnTo>
                <a:close/>
              </a:path>
            </a:pathLst>
          </a:custGeom>
          <a:blipFill>
            <a:blip r:embed="rId2"/>
            <a:stretch>
              <a:fillRect l="-6196" r="-6196"/>
            </a:stretch>
          </a:blipFill>
        </p:spPr>
        <p:txBody>
          <a:bodyPr/>
          <a:lstStyle/>
          <a:p>
            <a:endParaRPr lang="en-US"/>
          </a:p>
        </p:txBody>
      </p:sp>
      <p:sp>
        <p:nvSpPr>
          <p:cNvPr id="3" name="Freeform 3"/>
          <p:cNvSpPr/>
          <p:nvPr/>
        </p:nvSpPr>
        <p:spPr>
          <a:xfrm>
            <a:off x="9144000" y="1028700"/>
            <a:ext cx="4118440" cy="8448081"/>
          </a:xfrm>
          <a:custGeom>
            <a:avLst/>
            <a:gdLst/>
            <a:ahLst/>
            <a:cxnLst/>
            <a:rect l="l" t="t" r="r" b="b"/>
            <a:pathLst>
              <a:path w="4118440" h="8448081">
                <a:moveTo>
                  <a:pt x="0" y="0"/>
                </a:moveTo>
                <a:lnTo>
                  <a:pt x="4118440" y="0"/>
                </a:lnTo>
                <a:lnTo>
                  <a:pt x="4118440" y="8448081"/>
                </a:lnTo>
                <a:lnTo>
                  <a:pt x="0" y="8448081"/>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1853888" y="9567376"/>
            <a:ext cx="13843312" cy="555625"/>
          </a:xfrm>
          <a:prstGeom prst="rect">
            <a:avLst/>
          </a:prstGeom>
        </p:spPr>
        <p:txBody>
          <a:bodyPr wrap="square" lIns="0" tIns="0" rIns="0" bIns="0" rtlCol="0" anchor="t">
            <a:spAutoFit/>
          </a:bodyPr>
          <a:lstStyle/>
          <a:p>
            <a:pPr algn="ctr">
              <a:lnSpc>
                <a:spcPts val="4550"/>
              </a:lnSpc>
              <a:spcBef>
                <a:spcPct val="0"/>
              </a:spcBef>
            </a:pPr>
            <a:r>
              <a:rPr lang="en-US" sz="3500" dirty="0">
                <a:solidFill>
                  <a:srgbClr val="000000"/>
                </a:solidFill>
                <a:latin typeface="Muli"/>
                <a:ea typeface="Muli"/>
                <a:cs typeface="Muli"/>
                <a:sym typeface="Muli"/>
              </a:rPr>
              <a:t>Khi </a:t>
            </a:r>
            <a:r>
              <a:rPr lang="en-US" sz="3500" dirty="0" err="1">
                <a:solidFill>
                  <a:srgbClr val="000000"/>
                </a:solidFill>
                <a:latin typeface="Muli"/>
                <a:ea typeface="Muli"/>
                <a:cs typeface="Muli"/>
                <a:sym typeface="Muli"/>
              </a:rPr>
              <a:t>người</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dùng</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nhập</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đúng</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điều</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hướng</a:t>
            </a:r>
            <a:r>
              <a:rPr lang="en-US" sz="3500" dirty="0">
                <a:solidFill>
                  <a:srgbClr val="000000"/>
                </a:solidFill>
                <a:latin typeface="Muli"/>
                <a:ea typeface="Muli"/>
                <a:cs typeface="Muli"/>
                <a:sym typeface="Muli"/>
              </a:rPr>
              <a:t> sang </a:t>
            </a:r>
            <a:r>
              <a:rPr lang="en-US" sz="3500" dirty="0" err="1">
                <a:solidFill>
                  <a:srgbClr val="000000"/>
                </a:solidFill>
                <a:latin typeface="Muli"/>
                <a:ea typeface="Muli"/>
                <a:cs typeface="Muli"/>
                <a:sym typeface="Muli"/>
              </a:rPr>
              <a:t>ProductsScreen</a:t>
            </a:r>
            <a:endParaRPr lang="en-US" sz="3500" dirty="0">
              <a:solidFill>
                <a:srgbClr val="000000"/>
              </a:solidFill>
              <a:latin typeface="Muli"/>
              <a:ea typeface="Muli"/>
              <a:cs typeface="Muli"/>
              <a:sym typeface="Muli"/>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1621675" y="3814885"/>
            <a:ext cx="14624673" cy="4959350"/>
          </a:xfrm>
          <a:prstGeom prst="rect">
            <a:avLst/>
          </a:prstGeom>
        </p:spPr>
        <p:txBody>
          <a:bodyPr lIns="0" tIns="0" rIns="0" bIns="0" rtlCol="0" anchor="t">
            <a:spAutoFit/>
          </a:bodyPr>
          <a:lstStyle/>
          <a:p>
            <a:pPr algn="just">
              <a:lnSpc>
                <a:spcPts val="4900"/>
              </a:lnSpc>
            </a:pPr>
            <a:r>
              <a:rPr lang="en-US" sz="3500">
                <a:solidFill>
                  <a:srgbClr val="000000"/>
                </a:solidFill>
                <a:latin typeface="Times New Roman"/>
                <a:ea typeface="Times New Roman"/>
                <a:cs typeface="Times New Roman"/>
                <a:sym typeface="Times New Roman"/>
              </a:rPr>
              <a:t>Là hai cách chính để đọc dữ liệu từ provider.</a:t>
            </a:r>
          </a:p>
          <a:p>
            <a:pPr algn="just">
              <a:lnSpc>
                <a:spcPts val="4900"/>
              </a:lnSpc>
            </a:pPr>
            <a:r>
              <a:rPr lang="en-US" sz="3500">
                <a:solidFill>
                  <a:srgbClr val="000000"/>
                </a:solidFill>
                <a:latin typeface="Times New Roman"/>
                <a:ea typeface="Times New Roman"/>
                <a:cs typeface="Times New Roman"/>
                <a:sym typeface="Times New Roman"/>
              </a:rPr>
              <a:t>-    Consumer&lt;T&gt; : Dùng để lắng nghe và rebuild UI tự động khi provider thay đổi.Chỉ rebuild widget con bên trong builder</a:t>
            </a:r>
          </a:p>
          <a:p>
            <a:pPr algn="just">
              <a:lnSpc>
                <a:spcPts val="4900"/>
              </a:lnSpc>
            </a:pPr>
            <a:r>
              <a:rPr lang="en-US" sz="3500">
                <a:solidFill>
                  <a:srgbClr val="000000"/>
                </a:solidFill>
                <a:latin typeface="Times New Roman"/>
                <a:ea typeface="Times New Roman"/>
                <a:cs typeface="Times New Roman"/>
                <a:sym typeface="Times New Roman"/>
              </a:rPr>
              <a:t>-      Provider.of&lt;T&gt; (context, listen) : Là cách lấy Provider trực tiếp từ context.</a:t>
            </a: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4. Consumer và Provider.of()</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1831664" y="4293174"/>
            <a:ext cx="14624673" cy="5578475"/>
          </a:xfrm>
          <a:prstGeom prst="rect">
            <a:avLst/>
          </a:prstGeom>
        </p:spPr>
        <p:txBody>
          <a:bodyPr lIns="0" tIns="0" rIns="0" bIns="0" rtlCol="0" anchor="t">
            <a:spAutoFit/>
          </a:bodyPr>
          <a:lstStyle/>
          <a:p>
            <a:pPr algn="just">
              <a:lnSpc>
                <a:spcPts val="4900"/>
              </a:lnSpc>
            </a:pPr>
            <a:r>
              <a:rPr lang="en-US" sz="3500">
                <a:solidFill>
                  <a:srgbClr val="000000"/>
                </a:solidFill>
                <a:latin typeface="Times New Roman"/>
                <a:ea typeface="Times New Roman"/>
                <a:cs typeface="Times New Roman"/>
                <a:sym typeface="Times New Roman"/>
              </a:rPr>
              <a:t>Provider.of&lt;T&gt; (context, listen: true) : Widget sẽ rebuild khi provider thay đổi tương đương với context.read&lt;T&gt;()</a:t>
            </a:r>
          </a:p>
          <a:p>
            <a:pPr algn="just">
              <a:lnSpc>
                <a:spcPts val="4900"/>
              </a:lnSpc>
            </a:pPr>
            <a:r>
              <a:rPr lang="en-US" sz="3500">
                <a:solidFill>
                  <a:srgbClr val="000000"/>
                </a:solidFill>
                <a:latin typeface="Times New Roman"/>
                <a:ea typeface="Times New Roman"/>
                <a:cs typeface="Times New Roman"/>
                <a:sym typeface="Times New Roman"/>
              </a:rPr>
              <a:t>Provider.of&lt;T&gt; (context, listen: fasle) : Không rebuild, chỉ dùng để gọi hàm tương đương context.watch&lt;T&gt;()</a:t>
            </a: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4. Consumer và Provider.of()</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1831664" y="4293174"/>
            <a:ext cx="14624673" cy="5578475"/>
          </a:xfrm>
          <a:prstGeom prst="rect">
            <a:avLst/>
          </a:prstGeom>
        </p:spPr>
        <p:txBody>
          <a:bodyPr lIns="0" tIns="0" rIns="0" bIns="0" rtlCol="0" anchor="t">
            <a:spAutoFit/>
          </a:bodyPr>
          <a:lstStyle/>
          <a:p>
            <a:pPr algn="just">
              <a:lnSpc>
                <a:spcPts val="4900"/>
              </a:lnSpc>
            </a:pPr>
            <a:r>
              <a:rPr lang="en-US" sz="3500" dirty="0" err="1">
                <a:solidFill>
                  <a:srgbClr val="000000"/>
                </a:solidFill>
                <a:latin typeface="Times New Roman"/>
                <a:ea typeface="Times New Roman"/>
                <a:cs typeface="Times New Roman"/>
                <a:sym typeface="Times New Roman"/>
              </a:rPr>
              <a:t>Provider.of</a:t>
            </a:r>
            <a:r>
              <a:rPr lang="en-US" sz="3500" dirty="0">
                <a:solidFill>
                  <a:srgbClr val="000000"/>
                </a:solidFill>
                <a:latin typeface="Times New Roman"/>
                <a:ea typeface="Times New Roman"/>
                <a:cs typeface="Times New Roman"/>
                <a:sym typeface="Times New Roman"/>
              </a:rPr>
              <a:t>&lt;T&gt; (context, listen: true) : Widget </a:t>
            </a:r>
            <a:r>
              <a:rPr lang="en-US" sz="3500" dirty="0" err="1">
                <a:solidFill>
                  <a:srgbClr val="000000"/>
                </a:solidFill>
                <a:latin typeface="Times New Roman"/>
                <a:ea typeface="Times New Roman"/>
                <a:cs typeface="Times New Roman"/>
                <a:sym typeface="Times New Roman"/>
              </a:rPr>
              <a:t>sẽ</a:t>
            </a:r>
            <a:r>
              <a:rPr lang="en-US" sz="3500" dirty="0">
                <a:solidFill>
                  <a:srgbClr val="000000"/>
                </a:solidFill>
                <a:latin typeface="Times New Roman"/>
                <a:ea typeface="Times New Roman"/>
                <a:cs typeface="Times New Roman"/>
                <a:sym typeface="Times New Roman"/>
              </a:rPr>
              <a:t> rebuild </a:t>
            </a:r>
            <a:r>
              <a:rPr lang="en-US" sz="3500" dirty="0" err="1">
                <a:solidFill>
                  <a:srgbClr val="000000"/>
                </a:solidFill>
                <a:latin typeface="Times New Roman"/>
                <a:ea typeface="Times New Roman"/>
                <a:cs typeface="Times New Roman"/>
                <a:sym typeface="Times New Roman"/>
              </a:rPr>
              <a:t>khi</a:t>
            </a:r>
            <a:r>
              <a:rPr lang="en-US" sz="3500" dirty="0">
                <a:solidFill>
                  <a:srgbClr val="000000"/>
                </a:solidFill>
                <a:latin typeface="Times New Roman"/>
                <a:ea typeface="Times New Roman"/>
                <a:cs typeface="Times New Roman"/>
                <a:sym typeface="Times New Roman"/>
              </a:rPr>
              <a:t> provider </a:t>
            </a:r>
            <a:r>
              <a:rPr lang="en-US" sz="3500" dirty="0" err="1">
                <a:solidFill>
                  <a:srgbClr val="000000"/>
                </a:solidFill>
                <a:latin typeface="Times New Roman"/>
                <a:ea typeface="Times New Roman"/>
                <a:cs typeface="Times New Roman"/>
                <a:sym typeface="Times New Roman"/>
              </a:rPr>
              <a:t>thay</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đổi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tương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đương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với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context.read</a:t>
            </a:r>
            <a:r>
              <a:rPr lang="en-US" sz="3500" dirty="0">
                <a:solidFill>
                  <a:srgbClr val="000000"/>
                </a:solidFill>
                <a:latin typeface="Times New Roman"/>
                <a:ea typeface="Times New Roman"/>
                <a:cs typeface="Times New Roman"/>
                <a:sym typeface="Times New Roman"/>
              </a:rPr>
              <a:t>&lt;T&gt;()</a:t>
            </a:r>
          </a:p>
          <a:p>
            <a:pPr algn="just">
              <a:lnSpc>
                <a:spcPts val="4900"/>
              </a:lnSpc>
            </a:pPr>
            <a:r>
              <a:rPr lang="en-US" sz="3500" dirty="0" err="1">
                <a:solidFill>
                  <a:srgbClr val="000000"/>
                </a:solidFill>
                <a:latin typeface="Times New Roman"/>
                <a:ea typeface="Times New Roman"/>
                <a:cs typeface="Times New Roman"/>
                <a:sym typeface="Times New Roman"/>
              </a:rPr>
              <a:t>Provider.of</a:t>
            </a:r>
            <a:r>
              <a:rPr lang="en-US" sz="3500" dirty="0">
                <a:solidFill>
                  <a:srgbClr val="000000"/>
                </a:solidFill>
                <a:latin typeface="Times New Roman"/>
                <a:ea typeface="Times New Roman"/>
                <a:cs typeface="Times New Roman"/>
                <a:sym typeface="Times New Roman"/>
              </a:rPr>
              <a:t>&lt;T&gt; (context, listen: </a:t>
            </a:r>
            <a:r>
              <a:rPr lang="en-US" sz="3500" dirty="0" err="1">
                <a:solidFill>
                  <a:srgbClr val="000000"/>
                </a:solidFill>
                <a:latin typeface="Times New Roman"/>
                <a:ea typeface="Times New Roman"/>
                <a:cs typeface="Times New Roman"/>
                <a:sym typeface="Times New Roman"/>
              </a:rPr>
              <a:t>fasle</a:t>
            </a:r>
            <a:r>
              <a:rPr lang="en-US" sz="3500" dirty="0">
                <a:solidFill>
                  <a:srgbClr val="000000"/>
                </a:solidFill>
                <a:latin typeface="Times New Roman"/>
                <a:ea typeface="Times New Roman"/>
                <a:cs typeface="Times New Roman"/>
                <a:sym typeface="Times New Roman"/>
              </a:rPr>
              <a:t>) : </a:t>
            </a:r>
            <a:r>
              <a:rPr lang="en-US" sz="3500" dirty="0" err="1">
                <a:solidFill>
                  <a:srgbClr val="000000"/>
                </a:solidFill>
                <a:latin typeface="Times New Roman"/>
                <a:ea typeface="Times New Roman"/>
                <a:cs typeface="Times New Roman"/>
                <a:sym typeface="Times New Roman"/>
              </a:rPr>
              <a:t>Không</a:t>
            </a:r>
            <a:r>
              <a:rPr lang="en-US" sz="3500" dirty="0">
                <a:solidFill>
                  <a:srgbClr val="000000"/>
                </a:solidFill>
                <a:latin typeface="Times New Roman"/>
                <a:ea typeface="Times New Roman"/>
                <a:cs typeface="Times New Roman"/>
                <a:sym typeface="Times New Roman"/>
              </a:rPr>
              <a:t> rebuild, </a:t>
            </a:r>
            <a:r>
              <a:rPr lang="en-US" sz="3500" dirty="0" err="1">
                <a:solidFill>
                  <a:srgbClr val="000000"/>
                </a:solidFill>
                <a:latin typeface="Times New Roman"/>
                <a:ea typeface="Times New Roman"/>
                <a:cs typeface="Times New Roman"/>
                <a:sym typeface="Times New Roman"/>
              </a:rPr>
              <a:t>chỉ</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dùng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để</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gọi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hàm</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tương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đương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context.watch</a:t>
            </a:r>
            <a:r>
              <a:rPr lang="en-US" sz="3500" dirty="0">
                <a:solidFill>
                  <a:srgbClr val="000000"/>
                </a:solidFill>
                <a:latin typeface="Times New Roman"/>
                <a:ea typeface="Times New Roman"/>
                <a:cs typeface="Times New Roman"/>
                <a:sym typeface="Times New Roman"/>
              </a:rPr>
              <a:t>&lt;T&gt;()</a:t>
            </a:r>
          </a:p>
          <a:p>
            <a:pPr algn="just">
              <a:lnSpc>
                <a:spcPts val="4900"/>
              </a:lnSpc>
            </a:pPr>
            <a:endParaRPr lang="en-US" sz="3500" dirty="0">
              <a:solidFill>
                <a:srgbClr val="000000"/>
              </a:solidFill>
              <a:latin typeface="Times New Roman"/>
              <a:ea typeface="Times New Roman"/>
              <a:cs typeface="Times New Roman"/>
              <a:sym typeface="Times New Roman"/>
            </a:endParaRPr>
          </a:p>
          <a:p>
            <a:pPr algn="just">
              <a:lnSpc>
                <a:spcPts val="4900"/>
              </a:lnSpc>
            </a:pPr>
            <a:endParaRPr lang="en-US" sz="3500" dirty="0">
              <a:solidFill>
                <a:srgbClr val="000000"/>
              </a:solidFill>
              <a:latin typeface="Times New Roman"/>
              <a:ea typeface="Times New Roman"/>
              <a:cs typeface="Times New Roman"/>
              <a:sym typeface="Times New Roman"/>
            </a:endParaRPr>
          </a:p>
          <a:p>
            <a:pPr algn="just">
              <a:lnSpc>
                <a:spcPts val="4900"/>
              </a:lnSpc>
            </a:pPr>
            <a:endParaRPr lang="en-US" sz="3500" dirty="0">
              <a:solidFill>
                <a:srgbClr val="000000"/>
              </a:solidFill>
              <a:latin typeface="Times New Roman"/>
              <a:ea typeface="Times New Roman"/>
              <a:cs typeface="Times New Roman"/>
              <a:sym typeface="Times New Roman"/>
            </a:endParaRPr>
          </a:p>
          <a:p>
            <a:pPr algn="just">
              <a:lnSpc>
                <a:spcPts val="4900"/>
              </a:lnSpc>
            </a:pPr>
            <a:endParaRPr lang="en-US" sz="3500" dirty="0">
              <a:solidFill>
                <a:srgbClr val="000000"/>
              </a:solidFill>
              <a:latin typeface="Times New Roman"/>
              <a:ea typeface="Times New Roman"/>
              <a:cs typeface="Times New Roman"/>
              <a:sym typeface="Times New Roman"/>
            </a:endParaRPr>
          </a:p>
          <a:p>
            <a:pPr algn="just">
              <a:lnSpc>
                <a:spcPts val="4900"/>
              </a:lnSpc>
            </a:pPr>
            <a:endParaRPr lang="en-US" sz="3500" dirty="0">
              <a:solidFill>
                <a:srgbClr val="000000"/>
              </a:solidFill>
              <a:latin typeface="Times New Roman"/>
              <a:ea typeface="Times New Roman"/>
              <a:cs typeface="Times New Roman"/>
              <a:sym typeface="Times New Roman"/>
            </a:endParaRPr>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4. Consumer và Provider.of()</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548573" y="736069"/>
            <a:ext cx="10316236" cy="8049972"/>
          </a:xfrm>
          <a:custGeom>
            <a:avLst/>
            <a:gdLst/>
            <a:ahLst/>
            <a:cxnLst/>
            <a:rect l="l" t="t" r="r" b="b"/>
            <a:pathLst>
              <a:path w="10316236" h="8049972">
                <a:moveTo>
                  <a:pt x="0" y="0"/>
                </a:moveTo>
                <a:lnTo>
                  <a:pt x="10316236" y="0"/>
                </a:lnTo>
                <a:lnTo>
                  <a:pt x="10316236" y="8049973"/>
                </a:lnTo>
                <a:lnTo>
                  <a:pt x="0" y="8049973"/>
                </a:lnTo>
                <a:lnTo>
                  <a:pt x="0" y="0"/>
                </a:lnTo>
                <a:close/>
              </a:path>
            </a:pathLst>
          </a:custGeom>
          <a:blipFill>
            <a:blip r:embed="rId2"/>
            <a:stretch>
              <a:fillRect r="-19638" b="-60543"/>
            </a:stretch>
          </a:blipFill>
        </p:spPr>
        <p:txBody>
          <a:bodyPr/>
          <a:lstStyle/>
          <a:p>
            <a:endParaRPr lang="en-US"/>
          </a:p>
        </p:txBody>
      </p:sp>
      <p:sp>
        <p:nvSpPr>
          <p:cNvPr id="3" name="Freeform 3"/>
          <p:cNvSpPr/>
          <p:nvPr/>
        </p:nvSpPr>
        <p:spPr>
          <a:xfrm>
            <a:off x="11043818" y="736069"/>
            <a:ext cx="6374901" cy="4944313"/>
          </a:xfrm>
          <a:custGeom>
            <a:avLst/>
            <a:gdLst/>
            <a:ahLst/>
            <a:cxnLst/>
            <a:rect l="l" t="t" r="r" b="b"/>
            <a:pathLst>
              <a:path w="6374901" h="4944313">
                <a:moveTo>
                  <a:pt x="0" y="0"/>
                </a:moveTo>
                <a:lnTo>
                  <a:pt x="6374901" y="0"/>
                </a:lnTo>
                <a:lnTo>
                  <a:pt x="6374901" y="4944313"/>
                </a:lnTo>
                <a:lnTo>
                  <a:pt x="0" y="4944313"/>
                </a:lnTo>
                <a:lnTo>
                  <a:pt x="0" y="0"/>
                </a:lnTo>
                <a:close/>
              </a:path>
            </a:pathLst>
          </a:custGeom>
          <a:blipFill>
            <a:blip r:embed="rId3"/>
            <a:stretch>
              <a:fillRect/>
            </a:stretch>
          </a:blipFill>
        </p:spPr>
        <p:txBody>
          <a:bodyPr/>
          <a:lstStyle/>
          <a:p>
            <a:endParaRPr lang="en-US"/>
          </a:p>
        </p:txBody>
      </p:sp>
      <p:sp>
        <p:nvSpPr>
          <p:cNvPr id="4" name="TextBox 4"/>
          <p:cNvSpPr txBox="1"/>
          <p:nvPr/>
        </p:nvSpPr>
        <p:spPr>
          <a:xfrm>
            <a:off x="2673182" y="8937625"/>
            <a:ext cx="13633618" cy="547650"/>
          </a:xfrm>
          <a:prstGeom prst="rect">
            <a:avLst/>
          </a:prstGeom>
        </p:spPr>
        <p:txBody>
          <a:bodyPr wrap="square" lIns="0" tIns="0" rIns="0" bIns="0" rtlCol="0" anchor="t">
            <a:spAutoFit/>
          </a:bodyPr>
          <a:lstStyle/>
          <a:p>
            <a:pPr algn="ctr">
              <a:lnSpc>
                <a:spcPts val="4550"/>
              </a:lnSpc>
              <a:spcBef>
                <a:spcPct val="0"/>
              </a:spcBef>
            </a:pPr>
            <a:r>
              <a:rPr lang="en-US" sz="3500" b="1" dirty="0" err="1">
                <a:solidFill>
                  <a:srgbClr val="000000"/>
                </a:solidFill>
                <a:latin typeface="Times New Roman Bold"/>
                <a:ea typeface="Times New Roman Bold"/>
                <a:cs typeface="Times New Roman Bold"/>
                <a:sym typeface="Times New Roman Bold"/>
              </a:rPr>
              <a:t>PopupMenuButton</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hiển</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thị</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thông</a:t>
            </a:r>
            <a:r>
              <a:rPr lang="en-US" sz="3500" b="1" dirty="0">
                <a:solidFill>
                  <a:srgbClr val="000000"/>
                </a:solidFill>
                <a:latin typeface="Times New Roman Bold"/>
                <a:ea typeface="Times New Roman Bold"/>
                <a:cs typeface="Times New Roman Bold"/>
                <a:sym typeface="Times New Roman Bold"/>
              </a:rPr>
              <a:t> tin </a:t>
            </a:r>
            <a:r>
              <a:rPr lang="en-US" sz="3500" b="1" dirty="0" err="1">
                <a:solidFill>
                  <a:srgbClr val="000000"/>
                </a:solidFill>
                <a:latin typeface="Times New Roman Bold"/>
                <a:ea typeface="Times New Roman Bold"/>
                <a:cs typeface="Times New Roman Bold"/>
                <a:sym typeface="Times New Roman Bold"/>
              </a:rPr>
              <a:t>người</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dùng</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lấy</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từ</a:t>
            </a:r>
            <a:r>
              <a:rPr lang="en-US" sz="3500" b="1" dirty="0">
                <a:solidFill>
                  <a:srgbClr val="000000"/>
                </a:solidFill>
                <a:latin typeface="Times New Roman Bold"/>
                <a:ea typeface="Times New Roman Bold"/>
                <a:cs typeface="Times New Roman Bold"/>
                <a:sym typeface="Times New Roman Bold"/>
              </a:rPr>
              <a:t> </a:t>
            </a:r>
            <a:r>
              <a:rPr lang="en-US" sz="3500" b="1" dirty="0" err="1">
                <a:solidFill>
                  <a:srgbClr val="000000"/>
                </a:solidFill>
                <a:latin typeface="Times New Roman Bold"/>
                <a:ea typeface="Times New Roman Bold"/>
                <a:cs typeface="Times New Roman Bold"/>
                <a:sym typeface="Times New Roman Bold"/>
              </a:rPr>
              <a:t>AuthProvider</a:t>
            </a:r>
            <a:endParaRPr lang="en-US" sz="3500" b="1" dirty="0">
              <a:solidFill>
                <a:srgbClr val="000000"/>
              </a:solidFill>
              <a:latin typeface="Times New Roman Bold"/>
              <a:ea typeface="Times New Roman Bold"/>
              <a:cs typeface="Times New Roman Bold"/>
              <a:sym typeface="Times New Roman Bold"/>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Freeform 5"/>
          <p:cNvSpPr/>
          <p:nvPr/>
        </p:nvSpPr>
        <p:spPr>
          <a:xfrm>
            <a:off x="1240280" y="3221714"/>
            <a:ext cx="12101299" cy="2955375"/>
          </a:xfrm>
          <a:custGeom>
            <a:avLst/>
            <a:gdLst/>
            <a:ahLst/>
            <a:cxnLst/>
            <a:rect l="l" t="t" r="r" b="b"/>
            <a:pathLst>
              <a:path w="12101299" h="2955375">
                <a:moveTo>
                  <a:pt x="0" y="0"/>
                </a:moveTo>
                <a:lnTo>
                  <a:pt x="12101298" y="0"/>
                </a:lnTo>
                <a:lnTo>
                  <a:pt x="12101298" y="2955375"/>
                </a:lnTo>
                <a:lnTo>
                  <a:pt x="0" y="2955375"/>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4. Consumer và Provider.of()</a:t>
            </a:r>
          </a:p>
        </p:txBody>
      </p:sp>
      <p:sp>
        <p:nvSpPr>
          <p:cNvPr id="7" name="TextBox 7"/>
          <p:cNvSpPr txBox="1"/>
          <p:nvPr/>
        </p:nvSpPr>
        <p:spPr>
          <a:xfrm>
            <a:off x="125996" y="6624764"/>
            <a:ext cx="18288000" cy="1155700"/>
          </a:xfrm>
          <a:prstGeom prst="rect">
            <a:avLst/>
          </a:prstGeom>
        </p:spPr>
        <p:txBody>
          <a:bodyPr lIns="0" tIns="0" rIns="0" bIns="0" rtlCol="0" anchor="t">
            <a:spAutoFit/>
          </a:bodyPr>
          <a:lstStyle/>
          <a:p>
            <a:pPr algn="ctr">
              <a:lnSpc>
                <a:spcPts val="4550"/>
              </a:lnSpc>
              <a:spcBef>
                <a:spcPct val="0"/>
              </a:spcBef>
            </a:pPr>
            <a:r>
              <a:rPr lang="en-US" sz="3500" b="1">
                <a:solidFill>
                  <a:srgbClr val="000000"/>
                </a:solidFill>
                <a:latin typeface="Times New Roman Bold"/>
                <a:ea typeface="Times New Roman Bold"/>
                <a:cs typeface="Times New Roman Bold"/>
                <a:sym typeface="Times New Roman Bold"/>
              </a:rPr>
              <a:t>Chỉ gọi hàm login() để thực hiện logic xác thực, không cần UI cập nhật theo trạng thái của AuthProvider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230590" cy="2357688"/>
            <a:chOff x="0" y="0"/>
            <a:chExt cx="4801472" cy="620955"/>
          </a:xfrm>
        </p:grpSpPr>
        <p:sp>
          <p:nvSpPr>
            <p:cNvPr id="3" name="Freeform 3"/>
            <p:cNvSpPr/>
            <p:nvPr/>
          </p:nvSpPr>
          <p:spPr>
            <a:xfrm>
              <a:off x="0" y="0"/>
              <a:ext cx="4801472" cy="620955"/>
            </a:xfrm>
            <a:custGeom>
              <a:avLst/>
              <a:gdLst/>
              <a:ahLst/>
              <a:cxnLst/>
              <a:rect l="l" t="t" r="r" b="b"/>
              <a:pathLst>
                <a:path w="4801472" h="620955">
                  <a:moveTo>
                    <a:pt x="0" y="0"/>
                  </a:moveTo>
                  <a:lnTo>
                    <a:pt x="4801472" y="0"/>
                  </a:lnTo>
                  <a:lnTo>
                    <a:pt x="4801472" y="620955"/>
                  </a:lnTo>
                  <a:lnTo>
                    <a:pt x="0" y="620955"/>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801472" cy="640005"/>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242583" y="-100904"/>
            <a:ext cx="15676377" cy="21463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6. Multiple providers và provider composition</a:t>
            </a:r>
          </a:p>
        </p:txBody>
      </p:sp>
      <p:sp>
        <p:nvSpPr>
          <p:cNvPr id="6" name="TextBox 6"/>
          <p:cNvSpPr txBox="1"/>
          <p:nvPr/>
        </p:nvSpPr>
        <p:spPr>
          <a:xfrm>
            <a:off x="1028700" y="2343221"/>
            <a:ext cx="4914900" cy="547650"/>
          </a:xfrm>
          <a:prstGeom prst="rect">
            <a:avLst/>
          </a:prstGeom>
        </p:spPr>
        <p:txBody>
          <a:bodyPr wrap="square" lIns="0" tIns="0" rIns="0" bIns="0" rtlCol="0" anchor="t">
            <a:spAutoFit/>
          </a:bodyPr>
          <a:lstStyle/>
          <a:p>
            <a:pPr algn="ctr">
              <a:lnSpc>
                <a:spcPts val="4550"/>
              </a:lnSpc>
              <a:spcBef>
                <a:spcPct val="0"/>
              </a:spcBef>
            </a:pPr>
            <a:r>
              <a:rPr lang="en-US" sz="3500" b="1" dirty="0">
                <a:solidFill>
                  <a:srgbClr val="000000"/>
                </a:solidFill>
                <a:latin typeface="Times New Roman Bold"/>
                <a:ea typeface="Times New Roman Bold"/>
                <a:cs typeface="Times New Roman Bold"/>
                <a:sym typeface="Times New Roman Bold"/>
              </a:rPr>
              <a:t>6.1 Multiple providers</a:t>
            </a:r>
          </a:p>
        </p:txBody>
      </p:sp>
      <p:sp>
        <p:nvSpPr>
          <p:cNvPr id="7" name="TextBox 7"/>
          <p:cNvSpPr txBox="1"/>
          <p:nvPr/>
        </p:nvSpPr>
        <p:spPr>
          <a:xfrm>
            <a:off x="1238190" y="4640829"/>
            <a:ext cx="15811620" cy="1727200"/>
          </a:xfrm>
          <a:prstGeom prst="rect">
            <a:avLst/>
          </a:prstGeom>
        </p:spPr>
        <p:txBody>
          <a:bodyPr lIns="0" tIns="0" rIns="0" bIns="0" rtlCol="0" anchor="t">
            <a:spAutoFit/>
          </a:bodyPr>
          <a:lstStyle/>
          <a:p>
            <a:pPr algn="just">
              <a:lnSpc>
                <a:spcPts val="4550"/>
              </a:lnSpc>
              <a:spcBef>
                <a:spcPct val="0"/>
              </a:spcBef>
            </a:pPr>
            <a:r>
              <a:rPr lang="en-US" sz="3500" dirty="0">
                <a:solidFill>
                  <a:srgbClr val="000000"/>
                </a:solidFill>
                <a:latin typeface="Times New Roman"/>
                <a:ea typeface="Times New Roman"/>
                <a:cs typeface="Times New Roman"/>
                <a:sym typeface="Times New Roman"/>
              </a:rPr>
              <a:t>- Cho </a:t>
            </a:r>
            <a:r>
              <a:rPr lang="en-US" sz="3500" dirty="0" err="1">
                <a:solidFill>
                  <a:srgbClr val="000000"/>
                </a:solidFill>
                <a:latin typeface="Times New Roman"/>
                <a:ea typeface="Times New Roman"/>
                <a:cs typeface="Times New Roman"/>
                <a:sym typeface="Times New Roman"/>
              </a:rPr>
              <a:t>phép</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khai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báo</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nhiều</a:t>
            </a:r>
            <a:r>
              <a:rPr lang="en-US" sz="3500" dirty="0">
                <a:solidFill>
                  <a:srgbClr val="000000"/>
                </a:solidFill>
                <a:latin typeface="Times New Roman"/>
                <a:ea typeface="Times New Roman"/>
                <a:cs typeface="Times New Roman"/>
                <a:sym typeface="Times New Roman"/>
              </a:rPr>
              <a:t> providers </a:t>
            </a:r>
            <a:r>
              <a:rPr lang="en-US" sz="3500" dirty="0" err="1">
                <a:solidFill>
                  <a:srgbClr val="000000"/>
                </a:solidFill>
                <a:latin typeface="Times New Roman"/>
                <a:ea typeface="Times New Roman"/>
                <a:cs typeface="Times New Roman"/>
                <a:sym typeface="Times New Roman"/>
              </a:rPr>
              <a:t>trong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cây</a:t>
            </a:r>
            <a:r>
              <a:rPr lang="en-US" sz="3500" dirty="0">
                <a:solidFill>
                  <a:srgbClr val="000000"/>
                </a:solidFill>
                <a:latin typeface="Times New Roman"/>
                <a:ea typeface="Times New Roman"/>
                <a:cs typeface="Times New Roman"/>
                <a:sym typeface="Times New Roman"/>
              </a:rPr>
              <a:t> widget</a:t>
            </a:r>
          </a:p>
          <a:p>
            <a:pPr algn="just">
              <a:lnSpc>
                <a:spcPts val="4550"/>
              </a:lnSpc>
              <a:spcBef>
                <a:spcPct val="0"/>
              </a:spcBef>
            </a:pP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Thứ</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tự</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khai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báo</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quan</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trọng</a:t>
            </a:r>
            <a:r>
              <a:rPr lang="en-US" sz="3500" dirty="0">
                <a:solidFill>
                  <a:srgbClr val="000000"/>
                </a:solidFill>
                <a:latin typeface="Times New Roman"/>
                <a:ea typeface="Times New Roman"/>
                <a:cs typeface="Times New Roman"/>
                <a:sym typeface="Times New Roman"/>
              </a:rPr>
              <a:t>: providers </a:t>
            </a:r>
            <a:r>
              <a:rPr lang="en-US" sz="3500" dirty="0" err="1">
                <a:solidFill>
                  <a:srgbClr val="000000"/>
                </a:solidFill>
                <a:latin typeface="Times New Roman"/>
                <a:ea typeface="Times New Roman"/>
                <a:cs typeface="Times New Roman"/>
                <a:sym typeface="Times New Roman"/>
              </a:rPr>
              <a:t>phụ</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thuộc</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phải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đặt</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sau</a:t>
            </a:r>
            <a:r>
              <a:rPr lang="en-US" sz="3500" dirty="0">
                <a:solidFill>
                  <a:srgbClr val="000000"/>
                </a:solidFill>
                <a:latin typeface="Times New Roman"/>
                <a:ea typeface="Times New Roman"/>
                <a:cs typeface="Times New Roman"/>
                <a:sym typeface="Times New Roman"/>
              </a:rPr>
              <a:t> providers </a:t>
            </a:r>
            <a:r>
              <a:rPr lang="en-US" sz="3500" dirty="0" err="1">
                <a:solidFill>
                  <a:srgbClr val="000000"/>
                </a:solidFill>
                <a:latin typeface="Times New Roman"/>
                <a:ea typeface="Times New Roman"/>
                <a:cs typeface="Times New Roman"/>
                <a:sym typeface="Times New Roman"/>
              </a:rPr>
              <a:t>được</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phụ</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thuộc</a:t>
            </a:r>
            <a:endParaRPr lang="en-US" sz="3500" dirty="0">
              <a:solidFill>
                <a:srgbClr val="000000"/>
              </a:solidFill>
              <a:latin typeface="Times New Roman"/>
              <a:ea typeface="Times New Roman"/>
              <a:cs typeface="Times New Roman"/>
              <a:sym typeface="Times New Roman"/>
            </a:endParaRPr>
          </a:p>
          <a:p>
            <a:pPr algn="just">
              <a:lnSpc>
                <a:spcPts val="4550"/>
              </a:lnSpc>
              <a:spcBef>
                <a:spcPct val="0"/>
              </a:spcBef>
            </a:pPr>
            <a:r>
              <a:rPr lang="en-US" sz="3500" dirty="0">
                <a:solidFill>
                  <a:srgbClr val="000000"/>
                </a:solidFill>
                <a:latin typeface="Times New Roman"/>
                <a:ea typeface="Times New Roman"/>
                <a:cs typeface="Times New Roman"/>
                <a:sym typeface="Times New Roman"/>
              </a:rPr>
              <a:t> </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230590" cy="2357688"/>
            <a:chOff x="0" y="0"/>
            <a:chExt cx="4801472" cy="620955"/>
          </a:xfrm>
        </p:grpSpPr>
        <p:sp>
          <p:nvSpPr>
            <p:cNvPr id="3" name="Freeform 3"/>
            <p:cNvSpPr/>
            <p:nvPr/>
          </p:nvSpPr>
          <p:spPr>
            <a:xfrm>
              <a:off x="0" y="0"/>
              <a:ext cx="4801472" cy="620955"/>
            </a:xfrm>
            <a:custGeom>
              <a:avLst/>
              <a:gdLst/>
              <a:ahLst/>
              <a:cxnLst/>
              <a:rect l="l" t="t" r="r" b="b"/>
              <a:pathLst>
                <a:path w="4801472" h="620955">
                  <a:moveTo>
                    <a:pt x="0" y="0"/>
                  </a:moveTo>
                  <a:lnTo>
                    <a:pt x="4801472" y="0"/>
                  </a:lnTo>
                  <a:lnTo>
                    <a:pt x="4801472" y="620955"/>
                  </a:lnTo>
                  <a:lnTo>
                    <a:pt x="0" y="620955"/>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801472" cy="640005"/>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Freeform 5"/>
          <p:cNvSpPr/>
          <p:nvPr/>
        </p:nvSpPr>
        <p:spPr>
          <a:xfrm>
            <a:off x="1028700" y="2518917"/>
            <a:ext cx="11972971" cy="7255207"/>
          </a:xfrm>
          <a:custGeom>
            <a:avLst/>
            <a:gdLst/>
            <a:ahLst/>
            <a:cxnLst/>
            <a:rect l="l" t="t" r="r" b="b"/>
            <a:pathLst>
              <a:path w="11972971" h="7255207">
                <a:moveTo>
                  <a:pt x="0" y="0"/>
                </a:moveTo>
                <a:lnTo>
                  <a:pt x="11972971" y="0"/>
                </a:lnTo>
                <a:lnTo>
                  <a:pt x="11972971" y="7255207"/>
                </a:lnTo>
                <a:lnTo>
                  <a:pt x="0" y="725520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42583" y="-100904"/>
            <a:ext cx="15676377" cy="21463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6. Multiple providers và provider composition</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230590" cy="2357688"/>
            <a:chOff x="0" y="0"/>
            <a:chExt cx="4801472" cy="620955"/>
          </a:xfrm>
        </p:grpSpPr>
        <p:sp>
          <p:nvSpPr>
            <p:cNvPr id="3" name="Freeform 3"/>
            <p:cNvSpPr/>
            <p:nvPr/>
          </p:nvSpPr>
          <p:spPr>
            <a:xfrm>
              <a:off x="0" y="0"/>
              <a:ext cx="4801472" cy="620955"/>
            </a:xfrm>
            <a:custGeom>
              <a:avLst/>
              <a:gdLst/>
              <a:ahLst/>
              <a:cxnLst/>
              <a:rect l="l" t="t" r="r" b="b"/>
              <a:pathLst>
                <a:path w="4801472" h="620955">
                  <a:moveTo>
                    <a:pt x="0" y="0"/>
                  </a:moveTo>
                  <a:lnTo>
                    <a:pt x="4801472" y="0"/>
                  </a:lnTo>
                  <a:lnTo>
                    <a:pt x="4801472" y="620955"/>
                  </a:lnTo>
                  <a:lnTo>
                    <a:pt x="0" y="620955"/>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801472" cy="640005"/>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242583" y="-100904"/>
            <a:ext cx="15676377" cy="21463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6. Multiple providers và provider composition</a:t>
            </a:r>
          </a:p>
        </p:txBody>
      </p:sp>
      <p:sp>
        <p:nvSpPr>
          <p:cNvPr id="6" name="TextBox 6"/>
          <p:cNvSpPr txBox="1"/>
          <p:nvPr/>
        </p:nvSpPr>
        <p:spPr>
          <a:xfrm>
            <a:off x="1028700" y="2343221"/>
            <a:ext cx="5219700" cy="547650"/>
          </a:xfrm>
          <a:prstGeom prst="rect">
            <a:avLst/>
          </a:prstGeom>
        </p:spPr>
        <p:txBody>
          <a:bodyPr wrap="square" lIns="0" tIns="0" rIns="0" bIns="0" rtlCol="0" anchor="t">
            <a:spAutoFit/>
          </a:bodyPr>
          <a:lstStyle/>
          <a:p>
            <a:pPr algn="ctr">
              <a:lnSpc>
                <a:spcPts val="4550"/>
              </a:lnSpc>
              <a:spcBef>
                <a:spcPct val="0"/>
              </a:spcBef>
            </a:pPr>
            <a:r>
              <a:rPr lang="en-US" sz="3500" b="1">
                <a:solidFill>
                  <a:srgbClr val="000000"/>
                </a:solidFill>
                <a:latin typeface="Times New Roman Bold"/>
                <a:ea typeface="Times New Roman Bold"/>
                <a:cs typeface="Times New Roman Bold"/>
                <a:sym typeface="Times New Roman Bold"/>
              </a:rPr>
              <a:t>6.2 Provider composition</a:t>
            </a:r>
          </a:p>
        </p:txBody>
      </p:sp>
      <p:sp>
        <p:nvSpPr>
          <p:cNvPr id="7" name="TextBox 7"/>
          <p:cNvSpPr txBox="1"/>
          <p:nvPr/>
        </p:nvSpPr>
        <p:spPr>
          <a:xfrm>
            <a:off x="1028700" y="2870271"/>
            <a:ext cx="16230600" cy="4584700"/>
          </a:xfrm>
          <a:prstGeom prst="rect">
            <a:avLst/>
          </a:prstGeom>
        </p:spPr>
        <p:txBody>
          <a:bodyPr lIns="0" tIns="0" rIns="0" bIns="0" rtlCol="0" anchor="t">
            <a:spAutoFit/>
          </a:bodyPr>
          <a:lstStyle/>
          <a:p>
            <a:pPr algn="l">
              <a:lnSpc>
                <a:spcPts val="4550"/>
              </a:lnSpc>
              <a:spcBef>
                <a:spcPct val="0"/>
              </a:spcBef>
            </a:pPr>
            <a:r>
              <a:rPr lang="en-US" sz="3500" dirty="0">
                <a:solidFill>
                  <a:srgbClr val="000000"/>
                </a:solidFill>
                <a:latin typeface="Times New Roman"/>
                <a:ea typeface="Times New Roman"/>
                <a:cs typeface="Times New Roman"/>
                <a:sym typeface="Times New Roman"/>
              </a:rPr>
              <a:t>Provider Composition </a:t>
            </a:r>
            <a:r>
              <a:rPr lang="en-US" sz="3500" dirty="0" err="1">
                <a:solidFill>
                  <a:srgbClr val="000000"/>
                </a:solidFill>
                <a:latin typeface="Times New Roman"/>
                <a:ea typeface="Times New Roman"/>
                <a:cs typeface="Times New Roman"/>
                <a:sym typeface="Times New Roman"/>
              </a:rPr>
              <a:t>xảy</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ra</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khi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một</a:t>
            </a:r>
            <a:r>
              <a:rPr lang="en-US" sz="3500" dirty="0">
                <a:solidFill>
                  <a:srgbClr val="000000"/>
                </a:solidFill>
                <a:latin typeface="Times New Roman"/>
                <a:ea typeface="Times New Roman"/>
                <a:cs typeface="Times New Roman"/>
                <a:sym typeface="Times New Roman"/>
              </a:rPr>
              <a:t> Provider </a:t>
            </a:r>
            <a:r>
              <a:rPr lang="en-US" sz="3500" dirty="0" err="1">
                <a:solidFill>
                  <a:srgbClr val="000000"/>
                </a:solidFill>
                <a:latin typeface="Times New Roman"/>
                <a:ea typeface="Times New Roman"/>
                <a:cs typeface="Times New Roman"/>
                <a:sym typeface="Times New Roman"/>
              </a:rPr>
              <a:t>cần</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dữ</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liệu</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hoặc</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trạng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thái</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từ</a:t>
            </a:r>
            <a:r>
              <a:rPr lang="en-US" sz="3500" dirty="0">
                <a:solidFill>
                  <a:srgbClr val="000000"/>
                </a:solidFill>
                <a:latin typeface="Times New Roman"/>
                <a:ea typeface="Times New Roman"/>
                <a:cs typeface="Times New Roman"/>
                <a:sym typeface="Times New Roman"/>
              </a:rPr>
              <a:t> Provider </a:t>
            </a:r>
            <a:r>
              <a:rPr lang="en-US" sz="3500" dirty="0" err="1">
                <a:solidFill>
                  <a:srgbClr val="000000"/>
                </a:solidFill>
                <a:latin typeface="Times New Roman"/>
                <a:ea typeface="Times New Roman"/>
                <a:cs typeface="Times New Roman"/>
                <a:sym typeface="Times New Roman"/>
              </a:rPr>
              <a:t>khác</a:t>
            </a:r>
            <a:r>
              <a:rPr lang="en-US" sz="3500" dirty="0">
                <a:solidFill>
                  <a:srgbClr val="000000"/>
                </a:solidFill>
                <a:latin typeface="Times New Roman"/>
                <a:ea typeface="Times New Roman"/>
                <a:cs typeface="Times New Roman"/>
                <a:sym typeface="Times New Roman"/>
              </a:rPr>
              <a:t>. </a:t>
            </a:r>
          </a:p>
          <a:p>
            <a:pPr algn="l">
              <a:lnSpc>
                <a:spcPts val="4550"/>
              </a:lnSpc>
              <a:spcBef>
                <a:spcPct val="0"/>
              </a:spcBef>
            </a:pPr>
            <a:r>
              <a:rPr lang="en-US" sz="3500" dirty="0" err="1">
                <a:solidFill>
                  <a:srgbClr val="000000"/>
                </a:solidFill>
                <a:latin typeface="Times New Roman"/>
                <a:ea typeface="Times New Roman"/>
                <a:cs typeface="Times New Roman"/>
                <a:sym typeface="Times New Roman"/>
              </a:rPr>
              <a:t>ChangeNotifierProxyProvider</a:t>
            </a:r>
            <a:r>
              <a:rPr lang="en-US" sz="3500" dirty="0">
                <a:solidFill>
                  <a:srgbClr val="000000"/>
                </a:solidFill>
                <a:latin typeface="Times New Roman"/>
                <a:ea typeface="Times New Roman"/>
                <a:cs typeface="Times New Roman"/>
                <a:sym typeface="Times New Roman"/>
              </a:rPr>
              <a:t>&lt;T, R&gt;:</a:t>
            </a:r>
          </a:p>
          <a:p>
            <a:pPr algn="l">
              <a:lnSpc>
                <a:spcPts val="4550"/>
              </a:lnSpc>
              <a:spcBef>
                <a:spcPct val="0"/>
              </a:spcBef>
            </a:pPr>
            <a:r>
              <a:rPr lang="en-US" sz="3500" dirty="0">
                <a:solidFill>
                  <a:srgbClr val="000000"/>
                </a:solidFill>
                <a:latin typeface="Times New Roman"/>
                <a:ea typeface="Times New Roman"/>
                <a:cs typeface="Times New Roman"/>
                <a:sym typeface="Times New Roman"/>
              </a:rPr>
              <a:t>   - </a:t>
            </a:r>
            <a:r>
              <a:rPr lang="en-US" sz="3500" dirty="0" err="1">
                <a:solidFill>
                  <a:srgbClr val="000000"/>
                </a:solidFill>
                <a:latin typeface="Times New Roman"/>
                <a:ea typeface="Times New Roman"/>
                <a:cs typeface="Times New Roman"/>
                <a:sym typeface="Times New Roman"/>
              </a:rPr>
              <a:t>Tạo</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ChangeNotifier</a:t>
            </a:r>
            <a:r>
              <a:rPr lang="en-US" sz="3500" dirty="0">
                <a:solidFill>
                  <a:srgbClr val="000000"/>
                </a:solidFill>
                <a:latin typeface="Times New Roman"/>
                <a:ea typeface="Times New Roman"/>
                <a:cs typeface="Times New Roman"/>
                <a:sym typeface="Times New Roman"/>
              </a:rPr>
              <a:t> PHỤ THUỘC </a:t>
            </a:r>
            <a:r>
              <a:rPr lang="en-US" sz="3500" dirty="0" err="1">
                <a:solidFill>
                  <a:srgbClr val="000000"/>
                </a:solidFill>
                <a:latin typeface="Times New Roman"/>
                <a:ea typeface="Times New Roman"/>
                <a:cs typeface="Times New Roman"/>
                <a:sym typeface="Times New Roman"/>
              </a:rPr>
              <a:t>vào</a:t>
            </a:r>
            <a:r>
              <a:rPr lang="en-US" sz="3500" dirty="0">
                <a:solidFill>
                  <a:srgbClr val="000000"/>
                </a:solidFill>
                <a:latin typeface="Times New Roman"/>
                <a:ea typeface="Times New Roman"/>
                <a:cs typeface="Times New Roman"/>
                <a:sym typeface="Times New Roman"/>
              </a:rPr>
              <a:t> provider </a:t>
            </a:r>
            <a:r>
              <a:rPr lang="en-US" sz="3500" dirty="0" err="1">
                <a:solidFill>
                  <a:srgbClr val="000000"/>
                </a:solidFill>
                <a:latin typeface="Times New Roman"/>
                <a:ea typeface="Times New Roman"/>
                <a:cs typeface="Times New Roman"/>
                <a:sym typeface="Times New Roman"/>
              </a:rPr>
              <a:t>khác</a:t>
            </a:r>
            <a:endParaRPr lang="en-US" sz="3500" dirty="0">
              <a:solidFill>
                <a:srgbClr val="000000"/>
              </a:solidFill>
              <a:latin typeface="Times New Roman"/>
              <a:ea typeface="Times New Roman"/>
              <a:cs typeface="Times New Roman"/>
              <a:sym typeface="Times New Roman"/>
            </a:endParaRPr>
          </a:p>
          <a:p>
            <a:pPr algn="l">
              <a:lnSpc>
                <a:spcPts val="4550"/>
              </a:lnSpc>
              <a:spcBef>
                <a:spcPct val="0"/>
              </a:spcBef>
            </a:pPr>
            <a:r>
              <a:rPr lang="en-US" sz="3500" dirty="0">
                <a:solidFill>
                  <a:srgbClr val="000000"/>
                </a:solidFill>
                <a:latin typeface="Times New Roman"/>
                <a:ea typeface="Times New Roman"/>
                <a:cs typeface="Times New Roman"/>
                <a:sym typeface="Times New Roman"/>
              </a:rPr>
              <a:t>   - T: Provider </a:t>
            </a:r>
            <a:r>
              <a:rPr lang="en-US" sz="3500" dirty="0" err="1">
                <a:solidFill>
                  <a:srgbClr val="000000"/>
                </a:solidFill>
                <a:latin typeface="Times New Roman"/>
                <a:ea typeface="Times New Roman"/>
                <a:cs typeface="Times New Roman"/>
                <a:sym typeface="Times New Roman"/>
              </a:rPr>
              <a:t>được</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phụ</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thuộc</a:t>
            </a:r>
            <a:r>
              <a:rPr lang="en-US" sz="3500" dirty="0">
                <a:solidFill>
                  <a:srgbClr val="000000"/>
                </a:solidFill>
                <a:latin typeface="Times New Roman"/>
                <a:ea typeface="Times New Roman"/>
                <a:cs typeface="Times New Roman"/>
                <a:sym typeface="Times New Roman"/>
              </a:rPr>
              <a:t> (dependency)</a:t>
            </a:r>
          </a:p>
          <a:p>
            <a:pPr algn="l">
              <a:lnSpc>
                <a:spcPts val="4550"/>
              </a:lnSpc>
              <a:spcBef>
                <a:spcPct val="0"/>
              </a:spcBef>
            </a:pPr>
            <a:r>
              <a:rPr lang="en-US" sz="3500" dirty="0">
                <a:solidFill>
                  <a:srgbClr val="000000"/>
                </a:solidFill>
                <a:latin typeface="Times New Roman"/>
                <a:ea typeface="Times New Roman"/>
                <a:cs typeface="Times New Roman"/>
                <a:sym typeface="Times New Roman"/>
              </a:rPr>
              <a:t>   -  R: Provider </a:t>
            </a:r>
            <a:r>
              <a:rPr lang="en-US" sz="3500" dirty="0" err="1">
                <a:solidFill>
                  <a:srgbClr val="000000"/>
                </a:solidFill>
                <a:latin typeface="Times New Roman"/>
                <a:ea typeface="Times New Roman"/>
                <a:cs typeface="Times New Roman"/>
                <a:sym typeface="Times New Roman"/>
              </a:rPr>
              <a:t>sẽ</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được</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tạo</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ra</a:t>
            </a:r>
            <a:r>
              <a:rPr lang="en-US" sz="3500" dirty="0">
                <a:solidFill>
                  <a:srgbClr val="000000"/>
                </a:solidFill>
                <a:latin typeface="Times New Roman"/>
                <a:ea typeface="Times New Roman"/>
                <a:cs typeface="Times New Roman"/>
                <a:sym typeface="Times New Roman"/>
              </a:rPr>
              <a:t> (dependent)</a:t>
            </a:r>
          </a:p>
          <a:p>
            <a:pPr algn="l">
              <a:lnSpc>
                <a:spcPts val="4550"/>
              </a:lnSpc>
              <a:spcBef>
                <a:spcPct val="0"/>
              </a:spcBef>
            </a:pPr>
            <a:r>
              <a:rPr lang="en-US" sz="3500" dirty="0">
                <a:solidFill>
                  <a:srgbClr val="000000"/>
                </a:solidFill>
                <a:latin typeface="Times New Roman"/>
                <a:ea typeface="Times New Roman"/>
                <a:cs typeface="Times New Roman"/>
                <a:sym typeface="Times New Roman"/>
              </a:rPr>
              <a:t>   -  </a:t>
            </a:r>
            <a:r>
              <a:rPr lang="en-US" sz="3500" dirty="0" err="1">
                <a:solidFill>
                  <a:srgbClr val="000000"/>
                </a:solidFill>
                <a:latin typeface="Times New Roman"/>
                <a:ea typeface="Times New Roman"/>
                <a:cs typeface="Times New Roman"/>
                <a:sym typeface="Times New Roman"/>
              </a:rPr>
              <a:t>Tự</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động</a:t>
            </a:r>
            <a:r>
              <a:rPr lang="en-US" sz="3500" dirty="0">
                <a:solidFill>
                  <a:srgbClr val="000000"/>
                </a:solidFill>
                <a:latin typeface="Times New Roman"/>
                <a:ea typeface="Times New Roman"/>
                <a:cs typeface="Times New Roman"/>
                <a:sym typeface="Times New Roman"/>
              </a:rPr>
              <a:t> rebuild R </a:t>
            </a:r>
            <a:r>
              <a:rPr lang="en-US" sz="3500" dirty="0" err="1">
                <a:solidFill>
                  <a:srgbClr val="000000"/>
                </a:solidFill>
                <a:latin typeface="Times New Roman"/>
                <a:ea typeface="Times New Roman"/>
                <a:cs typeface="Times New Roman"/>
                <a:sym typeface="Times New Roman"/>
              </a:rPr>
              <a:t>khi</a:t>
            </a:r>
            <a:r>
              <a:rPr lang="en-US" sz="3500" dirty="0">
                <a:solidFill>
                  <a:srgbClr val="000000"/>
                </a:solidFill>
                <a:latin typeface="Times New Roman"/>
                <a:ea typeface="Times New Roman"/>
                <a:cs typeface="Times New Roman"/>
                <a:sym typeface="Times New Roman"/>
              </a:rPr>
              <a:t> T </a:t>
            </a:r>
            <a:r>
              <a:rPr lang="en-US" sz="3500" dirty="0" err="1">
                <a:solidFill>
                  <a:srgbClr val="000000"/>
                </a:solidFill>
                <a:latin typeface="Times New Roman"/>
                <a:ea typeface="Times New Roman"/>
                <a:cs typeface="Times New Roman"/>
                <a:sym typeface="Times New Roman"/>
              </a:rPr>
              <a:t>thay</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đổi</a:t>
            </a:r>
            <a:endParaRPr lang="en-US" sz="3500" dirty="0">
              <a:solidFill>
                <a:srgbClr val="000000"/>
              </a:solidFill>
              <a:latin typeface="Times New Roman"/>
              <a:ea typeface="Times New Roman"/>
              <a:cs typeface="Times New Roman"/>
              <a:sym typeface="Times New Roman"/>
            </a:endParaRPr>
          </a:p>
          <a:p>
            <a:pPr algn="l">
              <a:lnSpc>
                <a:spcPts val="4550"/>
              </a:lnSpc>
              <a:spcBef>
                <a:spcPct val="0"/>
              </a:spcBef>
            </a:pPr>
            <a:endParaRPr lang="en-US" sz="3500" dirty="0">
              <a:solidFill>
                <a:srgbClr val="000000"/>
              </a:solidFill>
              <a:latin typeface="Times New Roman"/>
              <a:ea typeface="Times New Roman"/>
              <a:cs typeface="Times New Roman"/>
              <a:sym typeface="Times New Roman"/>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230590" cy="2357688"/>
            <a:chOff x="0" y="0"/>
            <a:chExt cx="4801472" cy="620955"/>
          </a:xfrm>
        </p:grpSpPr>
        <p:sp>
          <p:nvSpPr>
            <p:cNvPr id="3" name="Freeform 3"/>
            <p:cNvSpPr/>
            <p:nvPr/>
          </p:nvSpPr>
          <p:spPr>
            <a:xfrm>
              <a:off x="0" y="0"/>
              <a:ext cx="4801472" cy="620955"/>
            </a:xfrm>
            <a:custGeom>
              <a:avLst/>
              <a:gdLst/>
              <a:ahLst/>
              <a:cxnLst/>
              <a:rect l="l" t="t" r="r" b="b"/>
              <a:pathLst>
                <a:path w="4801472" h="620955">
                  <a:moveTo>
                    <a:pt x="0" y="0"/>
                  </a:moveTo>
                  <a:lnTo>
                    <a:pt x="4801472" y="0"/>
                  </a:lnTo>
                  <a:lnTo>
                    <a:pt x="4801472" y="620955"/>
                  </a:lnTo>
                  <a:lnTo>
                    <a:pt x="0" y="620955"/>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801472" cy="640005"/>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Freeform 5"/>
          <p:cNvSpPr/>
          <p:nvPr/>
        </p:nvSpPr>
        <p:spPr>
          <a:xfrm>
            <a:off x="1302690" y="3279846"/>
            <a:ext cx="13556164" cy="3016246"/>
          </a:xfrm>
          <a:custGeom>
            <a:avLst/>
            <a:gdLst/>
            <a:ahLst/>
            <a:cxnLst/>
            <a:rect l="l" t="t" r="r" b="b"/>
            <a:pathLst>
              <a:path w="13556164" h="3016246">
                <a:moveTo>
                  <a:pt x="0" y="0"/>
                </a:moveTo>
                <a:lnTo>
                  <a:pt x="13556164" y="0"/>
                </a:lnTo>
                <a:lnTo>
                  <a:pt x="13556164" y="3016247"/>
                </a:lnTo>
                <a:lnTo>
                  <a:pt x="0" y="3016247"/>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242583" y="-100904"/>
            <a:ext cx="15676377" cy="21463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6. Multiple providers và provider composition</a:t>
            </a:r>
          </a:p>
        </p:txBody>
      </p:sp>
      <p:sp>
        <p:nvSpPr>
          <p:cNvPr id="7" name="TextBox 7"/>
          <p:cNvSpPr txBox="1"/>
          <p:nvPr/>
        </p:nvSpPr>
        <p:spPr>
          <a:xfrm>
            <a:off x="1028700" y="2343221"/>
            <a:ext cx="5219700" cy="547650"/>
          </a:xfrm>
          <a:prstGeom prst="rect">
            <a:avLst/>
          </a:prstGeom>
        </p:spPr>
        <p:txBody>
          <a:bodyPr wrap="square" lIns="0" tIns="0" rIns="0" bIns="0" rtlCol="0" anchor="t">
            <a:spAutoFit/>
          </a:bodyPr>
          <a:lstStyle/>
          <a:p>
            <a:pPr algn="ctr">
              <a:lnSpc>
                <a:spcPts val="4550"/>
              </a:lnSpc>
              <a:spcBef>
                <a:spcPct val="0"/>
              </a:spcBef>
            </a:pPr>
            <a:r>
              <a:rPr lang="en-US" sz="3500" b="1" dirty="0">
                <a:solidFill>
                  <a:srgbClr val="000000"/>
                </a:solidFill>
                <a:latin typeface="Times New Roman Bold"/>
                <a:ea typeface="Times New Roman Bold"/>
                <a:cs typeface="Times New Roman Bold"/>
                <a:sym typeface="Times New Roman Bold"/>
              </a:rPr>
              <a:t>6.2 Provider composition</a:t>
            </a:r>
          </a:p>
        </p:txBody>
      </p:sp>
      <p:sp>
        <p:nvSpPr>
          <p:cNvPr id="8" name="TextBox 8"/>
          <p:cNvSpPr txBox="1"/>
          <p:nvPr/>
        </p:nvSpPr>
        <p:spPr>
          <a:xfrm>
            <a:off x="3795356" y="6861488"/>
            <a:ext cx="8851464" cy="584200"/>
          </a:xfrm>
          <a:prstGeom prst="rect">
            <a:avLst/>
          </a:prstGeom>
        </p:spPr>
        <p:txBody>
          <a:bodyPr lIns="0" tIns="0" rIns="0" bIns="0" rtlCol="0" anchor="t">
            <a:spAutoFit/>
          </a:bodyPr>
          <a:lstStyle/>
          <a:p>
            <a:pPr algn="ctr">
              <a:lnSpc>
                <a:spcPts val="4550"/>
              </a:lnSpc>
              <a:spcBef>
                <a:spcPct val="0"/>
              </a:spcBef>
            </a:pPr>
            <a:r>
              <a:rPr lang="en-US" sz="3500" b="1">
                <a:solidFill>
                  <a:srgbClr val="000000"/>
                </a:solidFill>
                <a:latin typeface="Times New Roman Bold"/>
                <a:ea typeface="Times New Roman Bold"/>
                <a:cs typeface="Times New Roman Bold"/>
                <a:sym typeface="Times New Roman Bold"/>
              </a:rPr>
              <a:t>CartProvider cần biết userId từ AuthProvider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7F6F8"/>
        </a:solidFill>
        <a:effectLst/>
      </p:bgPr>
    </p:bg>
    <p:spTree>
      <p:nvGrpSpPr>
        <p:cNvPr id="1" name=""/>
        <p:cNvGrpSpPr/>
        <p:nvPr/>
      </p:nvGrpSpPr>
      <p:grpSpPr>
        <a:xfrm>
          <a:off x="0" y="0"/>
          <a:ext cx="0" cy="0"/>
          <a:chOff x="0" y="0"/>
          <a:chExt cx="0" cy="0"/>
        </a:xfrm>
      </p:grpSpPr>
      <p:grpSp>
        <p:nvGrpSpPr>
          <p:cNvPr id="2" name="Group 2"/>
          <p:cNvGrpSpPr/>
          <p:nvPr/>
        </p:nvGrpSpPr>
        <p:grpSpPr>
          <a:xfrm>
            <a:off x="2594420" y="3674867"/>
            <a:ext cx="13099159" cy="2796728"/>
            <a:chOff x="0" y="0"/>
            <a:chExt cx="17465546" cy="3728970"/>
          </a:xfrm>
        </p:grpSpPr>
        <p:grpSp>
          <p:nvGrpSpPr>
            <p:cNvPr id="3" name="Group 3"/>
            <p:cNvGrpSpPr/>
            <p:nvPr/>
          </p:nvGrpSpPr>
          <p:grpSpPr>
            <a:xfrm>
              <a:off x="0" y="0"/>
              <a:ext cx="17465546" cy="3728970"/>
              <a:chOff x="0" y="0"/>
              <a:chExt cx="3449984" cy="736587"/>
            </a:xfrm>
          </p:grpSpPr>
          <p:sp>
            <p:nvSpPr>
              <p:cNvPr id="4" name="Freeform 4"/>
              <p:cNvSpPr/>
              <p:nvPr/>
            </p:nvSpPr>
            <p:spPr>
              <a:xfrm>
                <a:off x="0" y="0"/>
                <a:ext cx="3449984" cy="736587"/>
              </a:xfrm>
              <a:custGeom>
                <a:avLst/>
                <a:gdLst/>
                <a:ahLst/>
                <a:cxnLst/>
                <a:rect l="l" t="t" r="r" b="b"/>
                <a:pathLst>
                  <a:path w="3449984" h="736587">
                    <a:moveTo>
                      <a:pt x="17731" y="0"/>
                    </a:moveTo>
                    <a:lnTo>
                      <a:pt x="3432254" y="0"/>
                    </a:lnTo>
                    <a:cubicBezTo>
                      <a:pt x="3436956" y="0"/>
                      <a:pt x="3441466" y="1868"/>
                      <a:pt x="3444791" y="5193"/>
                    </a:cubicBezTo>
                    <a:cubicBezTo>
                      <a:pt x="3448116" y="8518"/>
                      <a:pt x="3449984" y="13028"/>
                      <a:pt x="3449984" y="17731"/>
                    </a:cubicBezTo>
                    <a:lnTo>
                      <a:pt x="3449984" y="718856"/>
                    </a:lnTo>
                    <a:cubicBezTo>
                      <a:pt x="3449984" y="723558"/>
                      <a:pt x="3448116" y="728068"/>
                      <a:pt x="3444791" y="731394"/>
                    </a:cubicBezTo>
                    <a:cubicBezTo>
                      <a:pt x="3441466" y="734719"/>
                      <a:pt x="3436956" y="736587"/>
                      <a:pt x="3432254" y="736587"/>
                    </a:cubicBezTo>
                    <a:lnTo>
                      <a:pt x="17731" y="736587"/>
                    </a:lnTo>
                    <a:cubicBezTo>
                      <a:pt x="13028" y="736587"/>
                      <a:pt x="8518" y="734719"/>
                      <a:pt x="5193" y="731394"/>
                    </a:cubicBezTo>
                    <a:cubicBezTo>
                      <a:pt x="1868" y="728068"/>
                      <a:pt x="0" y="723558"/>
                      <a:pt x="0" y="718856"/>
                    </a:cubicBezTo>
                    <a:lnTo>
                      <a:pt x="0" y="17731"/>
                    </a:lnTo>
                    <a:cubicBezTo>
                      <a:pt x="0" y="13028"/>
                      <a:pt x="1868" y="8518"/>
                      <a:pt x="5193" y="5193"/>
                    </a:cubicBezTo>
                    <a:cubicBezTo>
                      <a:pt x="8518" y="1868"/>
                      <a:pt x="13028" y="0"/>
                      <a:pt x="17731" y="0"/>
                    </a:cubicBezTo>
                    <a:close/>
                  </a:path>
                </a:pathLst>
              </a:custGeom>
              <a:solidFill>
                <a:srgbClr val="EDEDED"/>
              </a:solidFill>
              <a:ln w="19050" cap="rnd">
                <a:solidFill>
                  <a:srgbClr val="0A2E76"/>
                </a:solidFill>
                <a:prstDash val="solid"/>
                <a:round/>
              </a:ln>
            </p:spPr>
            <p:txBody>
              <a:bodyPr/>
              <a:lstStyle/>
              <a:p>
                <a:endParaRPr lang="en-US"/>
              </a:p>
            </p:txBody>
          </p:sp>
          <p:sp>
            <p:nvSpPr>
              <p:cNvPr id="5" name="TextBox 5"/>
              <p:cNvSpPr txBox="1"/>
              <p:nvPr/>
            </p:nvSpPr>
            <p:spPr>
              <a:xfrm>
                <a:off x="0" y="-19050"/>
                <a:ext cx="3449984" cy="755637"/>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6" name="TextBox 6"/>
            <p:cNvSpPr txBox="1"/>
            <p:nvPr/>
          </p:nvSpPr>
          <p:spPr>
            <a:xfrm>
              <a:off x="1487134" y="741170"/>
              <a:ext cx="14491278" cy="2218055"/>
            </a:xfrm>
            <a:prstGeom prst="rect">
              <a:avLst/>
            </a:prstGeom>
          </p:spPr>
          <p:txBody>
            <a:bodyPr lIns="0" tIns="0" rIns="0" bIns="0" rtlCol="0" anchor="t">
              <a:spAutoFit/>
            </a:bodyPr>
            <a:lstStyle/>
            <a:p>
              <a:pPr algn="ctr">
                <a:lnSpc>
                  <a:spcPts val="4485"/>
                </a:lnSpc>
              </a:pPr>
              <a:r>
                <a:rPr lang="en-US" sz="3450" b="1">
                  <a:solidFill>
                    <a:srgbClr val="000000"/>
                  </a:solidFill>
                  <a:latin typeface="Muli Bold"/>
                  <a:ea typeface="Muli Bold"/>
                  <a:cs typeface="Muli Bold"/>
                  <a:sym typeface="Muli Bold"/>
                </a:rPr>
                <a:t> 01. Đinh Hoàng Thuận      </a:t>
              </a:r>
            </a:p>
            <a:p>
              <a:pPr algn="ctr">
                <a:lnSpc>
                  <a:spcPts val="4485"/>
                </a:lnSpc>
              </a:pPr>
              <a:r>
                <a:rPr lang="en-US" sz="3450">
                  <a:solidFill>
                    <a:srgbClr val="000000"/>
                  </a:solidFill>
                  <a:latin typeface="Muli"/>
                  <a:ea typeface="Muli"/>
                  <a:cs typeface="Muli"/>
                  <a:sym typeface="Muli"/>
                </a:rPr>
                <a:t>Lớp: 22KTMT2              MSSV: 106220271</a:t>
              </a:r>
            </a:p>
            <a:p>
              <a:pPr algn="ctr">
                <a:lnSpc>
                  <a:spcPts val="4485"/>
                </a:lnSpc>
              </a:pPr>
              <a:endParaRPr lang="en-US" sz="3450">
                <a:solidFill>
                  <a:srgbClr val="000000"/>
                </a:solidFill>
                <a:latin typeface="Muli"/>
                <a:ea typeface="Muli"/>
                <a:cs typeface="Muli"/>
                <a:sym typeface="Muli"/>
              </a:endParaRPr>
            </a:p>
          </p:txBody>
        </p:sp>
      </p:grpSp>
      <p:grpSp>
        <p:nvGrpSpPr>
          <p:cNvPr id="7" name="Group 7"/>
          <p:cNvGrpSpPr/>
          <p:nvPr/>
        </p:nvGrpSpPr>
        <p:grpSpPr>
          <a:xfrm>
            <a:off x="2594420" y="6711817"/>
            <a:ext cx="13099159" cy="2796728"/>
            <a:chOff x="0" y="0"/>
            <a:chExt cx="17465546" cy="3728970"/>
          </a:xfrm>
        </p:grpSpPr>
        <p:grpSp>
          <p:nvGrpSpPr>
            <p:cNvPr id="8" name="Group 8"/>
            <p:cNvGrpSpPr/>
            <p:nvPr/>
          </p:nvGrpSpPr>
          <p:grpSpPr>
            <a:xfrm>
              <a:off x="0" y="0"/>
              <a:ext cx="17465546" cy="3728970"/>
              <a:chOff x="0" y="0"/>
              <a:chExt cx="3449984" cy="736587"/>
            </a:xfrm>
          </p:grpSpPr>
          <p:sp>
            <p:nvSpPr>
              <p:cNvPr id="9" name="Freeform 9"/>
              <p:cNvSpPr/>
              <p:nvPr/>
            </p:nvSpPr>
            <p:spPr>
              <a:xfrm>
                <a:off x="0" y="0"/>
                <a:ext cx="3449984" cy="736587"/>
              </a:xfrm>
              <a:custGeom>
                <a:avLst/>
                <a:gdLst/>
                <a:ahLst/>
                <a:cxnLst/>
                <a:rect l="l" t="t" r="r" b="b"/>
                <a:pathLst>
                  <a:path w="3449984" h="736587">
                    <a:moveTo>
                      <a:pt x="17731" y="0"/>
                    </a:moveTo>
                    <a:lnTo>
                      <a:pt x="3432254" y="0"/>
                    </a:lnTo>
                    <a:cubicBezTo>
                      <a:pt x="3436956" y="0"/>
                      <a:pt x="3441466" y="1868"/>
                      <a:pt x="3444791" y="5193"/>
                    </a:cubicBezTo>
                    <a:cubicBezTo>
                      <a:pt x="3448116" y="8518"/>
                      <a:pt x="3449984" y="13028"/>
                      <a:pt x="3449984" y="17731"/>
                    </a:cubicBezTo>
                    <a:lnTo>
                      <a:pt x="3449984" y="718856"/>
                    </a:lnTo>
                    <a:cubicBezTo>
                      <a:pt x="3449984" y="723558"/>
                      <a:pt x="3448116" y="728068"/>
                      <a:pt x="3444791" y="731394"/>
                    </a:cubicBezTo>
                    <a:cubicBezTo>
                      <a:pt x="3441466" y="734719"/>
                      <a:pt x="3436956" y="736587"/>
                      <a:pt x="3432254" y="736587"/>
                    </a:cubicBezTo>
                    <a:lnTo>
                      <a:pt x="17731" y="736587"/>
                    </a:lnTo>
                    <a:cubicBezTo>
                      <a:pt x="13028" y="736587"/>
                      <a:pt x="8518" y="734719"/>
                      <a:pt x="5193" y="731394"/>
                    </a:cubicBezTo>
                    <a:cubicBezTo>
                      <a:pt x="1868" y="728068"/>
                      <a:pt x="0" y="723558"/>
                      <a:pt x="0" y="718856"/>
                    </a:cubicBezTo>
                    <a:lnTo>
                      <a:pt x="0" y="17731"/>
                    </a:lnTo>
                    <a:cubicBezTo>
                      <a:pt x="0" y="13028"/>
                      <a:pt x="1868" y="8518"/>
                      <a:pt x="5193" y="5193"/>
                    </a:cubicBezTo>
                    <a:cubicBezTo>
                      <a:pt x="8518" y="1868"/>
                      <a:pt x="13028" y="0"/>
                      <a:pt x="17731" y="0"/>
                    </a:cubicBezTo>
                    <a:close/>
                  </a:path>
                </a:pathLst>
              </a:custGeom>
              <a:solidFill>
                <a:srgbClr val="EDEDED"/>
              </a:solidFill>
              <a:ln w="19050" cap="rnd">
                <a:solidFill>
                  <a:srgbClr val="0A2E76"/>
                </a:solidFill>
                <a:prstDash val="solid"/>
                <a:round/>
              </a:ln>
            </p:spPr>
            <p:txBody>
              <a:bodyPr/>
              <a:lstStyle/>
              <a:p>
                <a:endParaRPr lang="en-US"/>
              </a:p>
            </p:txBody>
          </p:sp>
          <p:sp>
            <p:nvSpPr>
              <p:cNvPr id="10" name="TextBox 10"/>
              <p:cNvSpPr txBox="1"/>
              <p:nvPr/>
            </p:nvSpPr>
            <p:spPr>
              <a:xfrm>
                <a:off x="0" y="-19050"/>
                <a:ext cx="3449984" cy="755637"/>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11" name="TextBox 11"/>
            <p:cNvSpPr txBox="1"/>
            <p:nvPr/>
          </p:nvSpPr>
          <p:spPr>
            <a:xfrm>
              <a:off x="1487134" y="741170"/>
              <a:ext cx="14491278" cy="2218055"/>
            </a:xfrm>
            <a:prstGeom prst="rect">
              <a:avLst/>
            </a:prstGeom>
          </p:spPr>
          <p:txBody>
            <a:bodyPr lIns="0" tIns="0" rIns="0" bIns="0" rtlCol="0" anchor="t">
              <a:spAutoFit/>
            </a:bodyPr>
            <a:lstStyle/>
            <a:p>
              <a:pPr algn="ctr">
                <a:lnSpc>
                  <a:spcPts val="4485"/>
                </a:lnSpc>
              </a:pPr>
              <a:r>
                <a:rPr lang="en-US" sz="3450" b="1">
                  <a:solidFill>
                    <a:srgbClr val="000000"/>
                  </a:solidFill>
                  <a:latin typeface="Muli Bold"/>
                  <a:ea typeface="Muli Bold"/>
                  <a:cs typeface="Muli Bold"/>
                  <a:sym typeface="Muli Bold"/>
                </a:rPr>
                <a:t> 02. Trần Kiêm Quang Minh        </a:t>
              </a:r>
            </a:p>
            <a:p>
              <a:pPr algn="ctr">
                <a:lnSpc>
                  <a:spcPts val="4485"/>
                </a:lnSpc>
              </a:pPr>
              <a:r>
                <a:rPr lang="en-US" sz="3450">
                  <a:solidFill>
                    <a:srgbClr val="000000"/>
                  </a:solidFill>
                  <a:latin typeface="Muli"/>
                  <a:ea typeface="Muli"/>
                  <a:cs typeface="Muli"/>
                  <a:sym typeface="Muli"/>
                </a:rPr>
                <a:t>Lớp: 22KTMT1            MSSV:  106220225</a:t>
              </a:r>
            </a:p>
            <a:p>
              <a:pPr algn="ctr">
                <a:lnSpc>
                  <a:spcPts val="4485"/>
                </a:lnSpc>
              </a:pPr>
              <a:endParaRPr lang="en-US" sz="3450">
                <a:solidFill>
                  <a:srgbClr val="000000"/>
                </a:solidFill>
                <a:latin typeface="Muli"/>
                <a:ea typeface="Muli"/>
                <a:cs typeface="Muli"/>
                <a:sym typeface="Muli"/>
              </a:endParaRPr>
            </a:p>
          </p:txBody>
        </p:sp>
      </p:grpSp>
      <p:grpSp>
        <p:nvGrpSpPr>
          <p:cNvPr id="12" name="Group 12"/>
          <p:cNvGrpSpPr/>
          <p:nvPr/>
        </p:nvGrpSpPr>
        <p:grpSpPr>
          <a:xfrm>
            <a:off x="-199265" y="-158974"/>
            <a:ext cx="18613261" cy="2875419"/>
            <a:chOff x="0" y="0"/>
            <a:chExt cx="4902258" cy="757312"/>
          </a:xfrm>
        </p:grpSpPr>
        <p:sp>
          <p:nvSpPr>
            <p:cNvPr id="13" name="Freeform 1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DDE1B8"/>
            </a:solidFill>
            <a:ln w="19050" cap="sq">
              <a:solidFill>
                <a:srgbClr val="0A2E76"/>
              </a:solidFill>
              <a:prstDash val="solid"/>
              <a:miter/>
            </a:ln>
          </p:spPr>
          <p:txBody>
            <a:bodyPr/>
            <a:lstStyle/>
            <a:p>
              <a:endParaRPr lang="en-US"/>
            </a:p>
          </p:txBody>
        </p:sp>
        <p:sp>
          <p:nvSpPr>
            <p:cNvPr id="14" name="TextBox 1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15" name="TextBox 15"/>
          <p:cNvSpPr txBox="1"/>
          <p:nvPr/>
        </p:nvSpPr>
        <p:spPr>
          <a:xfrm>
            <a:off x="1028700" y="981075"/>
            <a:ext cx="16230600" cy="829945"/>
          </a:xfrm>
          <a:prstGeom prst="rect">
            <a:avLst/>
          </a:prstGeom>
        </p:spPr>
        <p:txBody>
          <a:bodyPr lIns="0" tIns="0" rIns="0" bIns="0" rtlCol="0" anchor="t">
            <a:spAutoFit/>
          </a:bodyPr>
          <a:lstStyle/>
          <a:p>
            <a:pPr marL="0" lvl="0" indent="0" algn="ctr">
              <a:lnSpc>
                <a:spcPts val="6695"/>
              </a:lnSpc>
              <a:spcBef>
                <a:spcPct val="0"/>
              </a:spcBef>
            </a:pPr>
            <a:r>
              <a:rPr lang="en-US" sz="5150" b="1">
                <a:solidFill>
                  <a:srgbClr val="000000"/>
                </a:solidFill>
                <a:latin typeface="Muli Ultra-Bold"/>
                <a:ea typeface="Muli Ultra-Bold"/>
                <a:cs typeface="Muli Ultra-Bold"/>
                <a:sym typeface="Muli Ultra-Bold"/>
              </a:rPr>
              <a:t>Sinh Viên Thực Hiện</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DDE1B8"/>
        </a:solidFill>
        <a:effectLst/>
      </p:bgPr>
    </p:bg>
    <p:spTree>
      <p:nvGrpSpPr>
        <p:cNvPr id="1" name=""/>
        <p:cNvGrpSpPr/>
        <p:nvPr/>
      </p:nvGrpSpPr>
      <p:grpSpPr>
        <a:xfrm>
          <a:off x="0" y="0"/>
          <a:ext cx="0" cy="0"/>
          <a:chOff x="0" y="0"/>
          <a:chExt cx="0" cy="0"/>
        </a:xfrm>
      </p:grpSpPr>
      <p:grpSp>
        <p:nvGrpSpPr>
          <p:cNvPr id="2" name="Group 2"/>
          <p:cNvGrpSpPr/>
          <p:nvPr/>
        </p:nvGrpSpPr>
        <p:grpSpPr>
          <a:xfrm>
            <a:off x="1028700" y="546846"/>
            <a:ext cx="16545449" cy="7258892"/>
            <a:chOff x="0" y="0"/>
            <a:chExt cx="22060598" cy="9678522"/>
          </a:xfrm>
        </p:grpSpPr>
        <p:sp>
          <p:nvSpPr>
            <p:cNvPr id="3" name="TextBox 3"/>
            <p:cNvSpPr txBox="1"/>
            <p:nvPr/>
          </p:nvSpPr>
          <p:spPr>
            <a:xfrm>
              <a:off x="1346117" y="-66675"/>
              <a:ext cx="19368365" cy="1406755"/>
            </a:xfrm>
            <a:prstGeom prst="rect">
              <a:avLst/>
            </a:prstGeom>
          </p:spPr>
          <p:txBody>
            <a:bodyPr lIns="0" tIns="0" rIns="0" bIns="0" rtlCol="0" anchor="t">
              <a:spAutoFit/>
            </a:bodyPr>
            <a:lstStyle/>
            <a:p>
              <a:pPr marL="0" lvl="0" indent="0" algn="ctr">
                <a:lnSpc>
                  <a:spcPts val="8628"/>
                </a:lnSpc>
                <a:spcBef>
                  <a:spcPct val="0"/>
                </a:spcBef>
              </a:pPr>
              <a:r>
                <a:rPr lang="en-US" sz="6637" b="1">
                  <a:solidFill>
                    <a:srgbClr val="000000"/>
                  </a:solidFill>
                  <a:latin typeface="Muli Ultra-Bold"/>
                  <a:ea typeface="Muli Ultra-Bold"/>
                  <a:cs typeface="Muli Ultra-Bold"/>
                  <a:sym typeface="Muli Ultra-Bold"/>
                </a:rPr>
                <a:t>Tham khảo</a:t>
              </a:r>
            </a:p>
          </p:txBody>
        </p:sp>
        <p:sp>
          <p:nvSpPr>
            <p:cNvPr id="4" name="TextBox 4"/>
            <p:cNvSpPr txBox="1"/>
            <p:nvPr/>
          </p:nvSpPr>
          <p:spPr>
            <a:xfrm>
              <a:off x="0" y="2339586"/>
              <a:ext cx="22060598" cy="6949880"/>
            </a:xfrm>
            <a:prstGeom prst="rect">
              <a:avLst/>
            </a:prstGeom>
          </p:spPr>
          <p:txBody>
            <a:bodyPr lIns="0" tIns="0" rIns="0" bIns="0" rtlCol="0" anchor="t">
              <a:spAutoFit/>
            </a:bodyPr>
            <a:lstStyle/>
            <a:p>
              <a:pPr algn="l">
                <a:lnSpc>
                  <a:spcPts val="4646"/>
                </a:lnSpc>
              </a:pPr>
              <a:r>
                <a:rPr lang="en-US" sz="3574">
                  <a:solidFill>
                    <a:srgbClr val="000000"/>
                  </a:solidFill>
                  <a:latin typeface="Muli"/>
                  <a:ea typeface="Muli"/>
                  <a:cs typeface="Muli"/>
                  <a:sym typeface="Muli"/>
                </a:rPr>
                <a:t>[[1] Nguyễn Duy Nhật Viễn, “Lập trình đa nền tảng ” tài liệu bài giảng PDF, Khoa Điện tử Viễn thông, Trường Đại học Bách khoa – Đại học Đà Nẵng, 2025.</a:t>
              </a:r>
            </a:p>
            <a:p>
              <a:pPr algn="l">
                <a:lnSpc>
                  <a:spcPts val="4646"/>
                </a:lnSpc>
              </a:pPr>
              <a:r>
                <a:rPr lang="en-US" sz="3574">
                  <a:solidFill>
                    <a:srgbClr val="000000"/>
                  </a:solidFill>
                  <a:latin typeface="Muli"/>
                  <a:ea typeface="Muli"/>
                  <a:cs typeface="Muli"/>
                  <a:sym typeface="Muli"/>
                </a:rPr>
                <a:t> Truy cập tại:</a:t>
              </a:r>
              <a:r>
                <a:rPr lang="en-US" sz="3574" u="sng">
                  <a:solidFill>
                    <a:srgbClr val="000000"/>
                  </a:solidFill>
                  <a:latin typeface="Muli"/>
                  <a:ea typeface="Muli"/>
                  <a:cs typeface="Muli"/>
                  <a:sym typeface="Muli"/>
                  <a:hlinkClick r:id="rId2" tooltip="https://drive.google.com/file/d/1PMQm5DOBg1ZM6Z6BWeE5G6vBzOg6-4Ib/view?usp=sharing"/>
                </a:rPr>
                <a:t>Tại đây</a:t>
              </a:r>
              <a:r>
                <a:rPr lang="en-US" sz="3574">
                  <a:solidFill>
                    <a:srgbClr val="000000"/>
                  </a:solidFill>
                  <a:latin typeface="Muli"/>
                  <a:ea typeface="Muli"/>
                  <a:cs typeface="Muli"/>
                  <a:sym typeface="Muli"/>
                </a:rPr>
                <a:t> </a:t>
              </a:r>
            </a:p>
            <a:p>
              <a:pPr algn="l">
                <a:lnSpc>
                  <a:spcPts val="4646"/>
                </a:lnSpc>
              </a:pPr>
              <a:r>
                <a:rPr lang="en-US" sz="3574">
                  <a:solidFill>
                    <a:srgbClr val="000000"/>
                  </a:solidFill>
                  <a:latin typeface="Muli"/>
                  <a:ea typeface="Muli"/>
                  <a:cs typeface="Muli"/>
                  <a:sym typeface="Muli"/>
                </a:rPr>
                <a:t>[2] DIGIT Core, “Provider State Management”</a:t>
              </a:r>
            </a:p>
            <a:p>
              <a:pPr algn="l">
                <a:lnSpc>
                  <a:spcPts val="4646"/>
                </a:lnSpc>
              </a:pPr>
              <a:r>
                <a:rPr lang="en-US" sz="3574">
                  <a:solidFill>
                    <a:srgbClr val="000000"/>
                  </a:solidFill>
                  <a:latin typeface="Muli"/>
                  <a:ea typeface="Muli"/>
                  <a:cs typeface="Muli"/>
                  <a:sym typeface="Muli"/>
                </a:rPr>
                <a:t> Truy cập: </a:t>
              </a:r>
              <a:r>
                <a:rPr lang="en-US" sz="3574" u="sng">
                  <a:solidFill>
                    <a:srgbClr val="000000"/>
                  </a:solidFill>
                  <a:latin typeface="Muli"/>
                  <a:ea typeface="Muli"/>
                  <a:cs typeface="Muli"/>
                  <a:sym typeface="Muli"/>
                  <a:hlinkClick r:id="rId3" tooltip="https://core.digit.org/guides/developer-guide/flutter-mobile-app-ui-developer-guide/state-management-with-provider-and-bloc/provider-state-management"/>
                </a:rPr>
                <a:t>Tại đây</a:t>
              </a:r>
            </a:p>
            <a:p>
              <a:pPr algn="l">
                <a:lnSpc>
                  <a:spcPts val="4646"/>
                </a:lnSpc>
              </a:pPr>
              <a:r>
                <a:rPr lang="en-US" sz="3574">
                  <a:solidFill>
                    <a:srgbClr val="000000"/>
                  </a:solidFill>
                  <a:latin typeface="Muli"/>
                  <a:ea typeface="Muli"/>
                  <a:cs typeface="Muli"/>
                  <a:sym typeface="Muli"/>
                </a:rPr>
                <a:t>[3 Pub.dev, “provider”</a:t>
              </a:r>
            </a:p>
            <a:p>
              <a:pPr algn="l">
                <a:lnSpc>
                  <a:spcPts val="4646"/>
                </a:lnSpc>
              </a:pPr>
              <a:r>
                <a:rPr lang="en-US" sz="3574">
                  <a:solidFill>
                    <a:srgbClr val="000000"/>
                  </a:solidFill>
                  <a:latin typeface="Muli"/>
                  <a:ea typeface="Muli"/>
                  <a:cs typeface="Muli"/>
                  <a:sym typeface="Muli"/>
                </a:rPr>
                <a:t> Truy cập: </a:t>
              </a:r>
              <a:r>
                <a:rPr lang="en-US" sz="3574" u="sng">
                  <a:solidFill>
                    <a:srgbClr val="000000"/>
                  </a:solidFill>
                  <a:latin typeface="Muli"/>
                  <a:ea typeface="Muli"/>
                  <a:cs typeface="Muli"/>
                  <a:sym typeface="Muli"/>
                  <a:hlinkClick r:id="rId4" tooltip="https://pub.dev/packages/provider"/>
                </a:rPr>
                <a:t>Tại đây</a:t>
              </a:r>
            </a:p>
            <a:p>
              <a:pPr algn="l">
                <a:lnSpc>
                  <a:spcPts val="4646"/>
                </a:lnSpc>
              </a:pPr>
              <a:endParaRPr lang="en-US" sz="3574" u="sng">
                <a:solidFill>
                  <a:srgbClr val="000000"/>
                </a:solidFill>
                <a:latin typeface="Muli"/>
                <a:ea typeface="Muli"/>
                <a:cs typeface="Muli"/>
                <a:sym typeface="Muli"/>
                <a:hlinkClick r:id="rId4" tooltip="https://pub.dev/packages/provider"/>
              </a:endParaRPr>
            </a:p>
            <a:p>
              <a:pPr marL="0" lvl="1" indent="0" algn="r">
                <a:lnSpc>
                  <a:spcPts val="4646"/>
                </a:lnSpc>
                <a:spcBef>
                  <a:spcPct val="0"/>
                </a:spcBef>
              </a:pPr>
              <a:endParaRPr lang="en-US" sz="3574" u="sng">
                <a:solidFill>
                  <a:srgbClr val="000000"/>
                </a:solidFill>
                <a:latin typeface="Muli"/>
                <a:ea typeface="Muli"/>
                <a:cs typeface="Muli"/>
                <a:sym typeface="Muli"/>
                <a:hlinkClick r:id="rId4" tooltip="https://pub.dev/packages/provider"/>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AFF"/>
        </a:solidFill>
        <a:effectLst/>
      </p:bgPr>
    </p:bg>
    <p:spTree>
      <p:nvGrpSpPr>
        <p:cNvPr id="1" name=""/>
        <p:cNvGrpSpPr/>
        <p:nvPr/>
      </p:nvGrpSpPr>
      <p:grpSpPr>
        <a:xfrm>
          <a:off x="0" y="0"/>
          <a:ext cx="0" cy="0"/>
          <a:chOff x="0" y="0"/>
          <a:chExt cx="0" cy="0"/>
        </a:xfrm>
      </p:grpSpPr>
      <p:sp>
        <p:nvSpPr>
          <p:cNvPr id="2" name="Freeform 2"/>
          <p:cNvSpPr/>
          <p:nvPr/>
        </p:nvSpPr>
        <p:spPr>
          <a:xfrm rot="8032282">
            <a:off x="-1355647" y="-1342882"/>
            <a:ext cx="5248975" cy="4743165"/>
          </a:xfrm>
          <a:custGeom>
            <a:avLst/>
            <a:gdLst/>
            <a:ahLst/>
            <a:cxnLst/>
            <a:rect l="l" t="t" r="r" b="b"/>
            <a:pathLst>
              <a:path w="5248975" h="4743165">
                <a:moveTo>
                  <a:pt x="0" y="0"/>
                </a:moveTo>
                <a:lnTo>
                  <a:pt x="5248975" y="0"/>
                </a:lnTo>
                <a:lnTo>
                  <a:pt x="5248975" y="4743164"/>
                </a:lnTo>
                <a:lnTo>
                  <a:pt x="0" y="474316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txBody>
          <a:bodyPr/>
          <a:lstStyle/>
          <a:p>
            <a:endParaRPr lang="en-US"/>
          </a:p>
        </p:txBody>
      </p:sp>
      <p:sp>
        <p:nvSpPr>
          <p:cNvPr id="3" name="Freeform 3"/>
          <p:cNvSpPr/>
          <p:nvPr/>
        </p:nvSpPr>
        <p:spPr>
          <a:xfrm>
            <a:off x="12792212" y="9643972"/>
            <a:ext cx="2587343" cy="1561815"/>
          </a:xfrm>
          <a:custGeom>
            <a:avLst/>
            <a:gdLst/>
            <a:ahLst/>
            <a:cxnLst/>
            <a:rect l="l" t="t" r="r" b="b"/>
            <a:pathLst>
              <a:path w="2587343" h="1561815">
                <a:moveTo>
                  <a:pt x="0" y="0"/>
                </a:moveTo>
                <a:lnTo>
                  <a:pt x="2587344" y="0"/>
                </a:lnTo>
                <a:lnTo>
                  <a:pt x="2587344" y="1561815"/>
                </a:lnTo>
                <a:lnTo>
                  <a:pt x="0" y="15618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US"/>
          </a:p>
        </p:txBody>
      </p:sp>
      <p:sp>
        <p:nvSpPr>
          <p:cNvPr id="4" name="Freeform 4"/>
          <p:cNvSpPr/>
          <p:nvPr/>
        </p:nvSpPr>
        <p:spPr>
          <a:xfrm>
            <a:off x="-1869345" y="2457735"/>
            <a:ext cx="2587343" cy="1561815"/>
          </a:xfrm>
          <a:custGeom>
            <a:avLst/>
            <a:gdLst/>
            <a:ahLst/>
            <a:cxnLst/>
            <a:rect l="l" t="t" r="r" b="b"/>
            <a:pathLst>
              <a:path w="2587343" h="1561815">
                <a:moveTo>
                  <a:pt x="0" y="0"/>
                </a:moveTo>
                <a:lnTo>
                  <a:pt x="2587344" y="0"/>
                </a:lnTo>
                <a:lnTo>
                  <a:pt x="2587344" y="1561815"/>
                </a:lnTo>
                <a:lnTo>
                  <a:pt x="0" y="156181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txBody>
          <a:bodyPr/>
          <a:lstStyle/>
          <a:p>
            <a:endParaRPr lang="en-US"/>
          </a:p>
        </p:txBody>
      </p:sp>
      <p:sp>
        <p:nvSpPr>
          <p:cNvPr id="5" name="Freeform 5"/>
          <p:cNvSpPr/>
          <p:nvPr/>
        </p:nvSpPr>
        <p:spPr>
          <a:xfrm>
            <a:off x="-575673" y="7586572"/>
            <a:ext cx="4609246" cy="4114800"/>
          </a:xfrm>
          <a:custGeom>
            <a:avLst/>
            <a:gdLst/>
            <a:ahLst/>
            <a:cxnLst/>
            <a:rect l="l" t="t" r="r" b="b"/>
            <a:pathLst>
              <a:path w="4609246" h="4114800">
                <a:moveTo>
                  <a:pt x="0" y="0"/>
                </a:moveTo>
                <a:lnTo>
                  <a:pt x="4609247" y="0"/>
                </a:lnTo>
                <a:lnTo>
                  <a:pt x="4609247"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txBody>
          <a:bodyPr/>
          <a:lstStyle/>
          <a:p>
            <a:endParaRPr lang="en-US"/>
          </a:p>
        </p:txBody>
      </p:sp>
      <p:sp>
        <p:nvSpPr>
          <p:cNvPr id="6" name="Freeform 6"/>
          <p:cNvSpPr/>
          <p:nvPr/>
        </p:nvSpPr>
        <p:spPr>
          <a:xfrm flipH="1" flipV="1">
            <a:off x="14085884" y="-1357403"/>
            <a:ext cx="4609246" cy="4114800"/>
          </a:xfrm>
          <a:custGeom>
            <a:avLst/>
            <a:gdLst/>
            <a:ahLst/>
            <a:cxnLst/>
            <a:rect l="l" t="t" r="r" b="b"/>
            <a:pathLst>
              <a:path w="4609246" h="4114800">
                <a:moveTo>
                  <a:pt x="4609246" y="4114800"/>
                </a:moveTo>
                <a:lnTo>
                  <a:pt x="0" y="4114800"/>
                </a:lnTo>
                <a:lnTo>
                  <a:pt x="0" y="0"/>
                </a:lnTo>
                <a:lnTo>
                  <a:pt x="4609246" y="0"/>
                </a:lnTo>
                <a:lnTo>
                  <a:pt x="4609246" y="4114800"/>
                </a:lnTo>
                <a:close/>
              </a:path>
            </a:pathLst>
          </a:custGeom>
          <a:blipFill>
            <a:blip r:embed="rId10">
              <a:extLst>
                <a:ext uri="{96DAC541-7B7A-43D3-8B79-37D633B846F1}">
                  <asvg:svgBlip xmlns:asvg="http://schemas.microsoft.com/office/drawing/2016/SVG/main" r:embed="rId11"/>
                </a:ext>
              </a:extLst>
            </a:blip>
            <a:stretch>
              <a:fillRect/>
            </a:stretch>
          </a:blipFill>
        </p:spPr>
        <p:txBody>
          <a:bodyPr/>
          <a:lstStyle/>
          <a:p>
            <a:endParaRPr lang="en-US"/>
          </a:p>
        </p:txBody>
      </p:sp>
      <p:sp>
        <p:nvSpPr>
          <p:cNvPr id="7" name="Freeform 7"/>
          <p:cNvSpPr/>
          <p:nvPr/>
        </p:nvSpPr>
        <p:spPr>
          <a:xfrm>
            <a:off x="451529" y="8058150"/>
            <a:ext cx="1634622" cy="1857375"/>
          </a:xfrm>
          <a:custGeom>
            <a:avLst/>
            <a:gdLst/>
            <a:ahLst/>
            <a:cxnLst/>
            <a:rect l="l" t="t" r="r" b="b"/>
            <a:pathLst>
              <a:path w="1634622" h="1857375">
                <a:moveTo>
                  <a:pt x="0" y="0"/>
                </a:moveTo>
                <a:lnTo>
                  <a:pt x="1634622" y="0"/>
                </a:lnTo>
                <a:lnTo>
                  <a:pt x="1634622" y="1857375"/>
                </a:lnTo>
                <a:lnTo>
                  <a:pt x="0" y="185737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txBody>
          <a:bodyPr/>
          <a:lstStyle/>
          <a:p>
            <a:endParaRPr lang="en-US"/>
          </a:p>
        </p:txBody>
      </p:sp>
      <p:sp>
        <p:nvSpPr>
          <p:cNvPr id="8" name="Freeform 8"/>
          <p:cNvSpPr/>
          <p:nvPr/>
        </p:nvSpPr>
        <p:spPr>
          <a:xfrm>
            <a:off x="16177017" y="600360"/>
            <a:ext cx="1634622" cy="1857375"/>
          </a:xfrm>
          <a:custGeom>
            <a:avLst/>
            <a:gdLst/>
            <a:ahLst/>
            <a:cxnLst/>
            <a:rect l="l" t="t" r="r" b="b"/>
            <a:pathLst>
              <a:path w="1634622" h="1857375">
                <a:moveTo>
                  <a:pt x="0" y="0"/>
                </a:moveTo>
                <a:lnTo>
                  <a:pt x="1634622" y="0"/>
                </a:lnTo>
                <a:lnTo>
                  <a:pt x="1634622" y="1857375"/>
                </a:lnTo>
                <a:lnTo>
                  <a:pt x="0" y="1857375"/>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txBody>
          <a:bodyPr/>
          <a:lstStyle/>
          <a:p>
            <a:endParaRPr lang="en-US"/>
          </a:p>
        </p:txBody>
      </p:sp>
      <p:sp>
        <p:nvSpPr>
          <p:cNvPr id="9" name="Freeform 9"/>
          <p:cNvSpPr/>
          <p:nvPr/>
        </p:nvSpPr>
        <p:spPr>
          <a:xfrm rot="-4841983">
            <a:off x="2636144" y="-2278772"/>
            <a:ext cx="3976487" cy="4114800"/>
          </a:xfrm>
          <a:custGeom>
            <a:avLst/>
            <a:gdLst/>
            <a:ahLst/>
            <a:cxnLst/>
            <a:rect l="l" t="t" r="r" b="b"/>
            <a:pathLst>
              <a:path w="3976487" h="4114800">
                <a:moveTo>
                  <a:pt x="0" y="0"/>
                </a:moveTo>
                <a:lnTo>
                  <a:pt x="3976487" y="0"/>
                </a:lnTo>
                <a:lnTo>
                  <a:pt x="3976487" y="4114800"/>
                </a:lnTo>
                <a:lnTo>
                  <a:pt x="0" y="4114800"/>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txBody>
          <a:bodyPr/>
          <a:lstStyle/>
          <a:p>
            <a:endParaRPr lang="en-US"/>
          </a:p>
        </p:txBody>
      </p:sp>
      <p:sp>
        <p:nvSpPr>
          <p:cNvPr id="10" name="Freeform 10"/>
          <p:cNvSpPr/>
          <p:nvPr/>
        </p:nvSpPr>
        <p:spPr>
          <a:xfrm>
            <a:off x="14724203" y="8388403"/>
            <a:ext cx="4274387" cy="3054244"/>
          </a:xfrm>
          <a:custGeom>
            <a:avLst/>
            <a:gdLst/>
            <a:ahLst/>
            <a:cxnLst/>
            <a:rect l="l" t="t" r="r" b="b"/>
            <a:pathLst>
              <a:path w="4274387" h="3054244">
                <a:moveTo>
                  <a:pt x="0" y="0"/>
                </a:moveTo>
                <a:lnTo>
                  <a:pt x="4274387" y="0"/>
                </a:lnTo>
                <a:lnTo>
                  <a:pt x="4274387" y="3054244"/>
                </a:lnTo>
                <a:lnTo>
                  <a:pt x="0" y="3054244"/>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txBody>
          <a:bodyPr/>
          <a:lstStyle/>
          <a:p>
            <a:endParaRPr lang="en-US"/>
          </a:p>
        </p:txBody>
      </p:sp>
      <p:sp>
        <p:nvSpPr>
          <p:cNvPr id="11" name="Freeform 11"/>
          <p:cNvSpPr/>
          <p:nvPr/>
        </p:nvSpPr>
        <p:spPr>
          <a:xfrm rot="-2223787">
            <a:off x="16760828" y="5262232"/>
            <a:ext cx="4856524" cy="4114800"/>
          </a:xfrm>
          <a:custGeom>
            <a:avLst/>
            <a:gdLst/>
            <a:ahLst/>
            <a:cxnLst/>
            <a:rect l="l" t="t" r="r" b="b"/>
            <a:pathLst>
              <a:path w="4856524" h="4114800">
                <a:moveTo>
                  <a:pt x="0" y="0"/>
                </a:moveTo>
                <a:lnTo>
                  <a:pt x="4856524" y="0"/>
                </a:lnTo>
                <a:lnTo>
                  <a:pt x="4856524" y="4114800"/>
                </a:lnTo>
                <a:lnTo>
                  <a:pt x="0" y="4114800"/>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txBody>
          <a:bodyPr/>
          <a:lstStyle/>
          <a:p>
            <a:endParaRPr lang="en-US"/>
          </a:p>
        </p:txBody>
      </p:sp>
      <p:sp>
        <p:nvSpPr>
          <p:cNvPr id="12" name="Freeform 12"/>
          <p:cNvSpPr/>
          <p:nvPr/>
        </p:nvSpPr>
        <p:spPr>
          <a:xfrm>
            <a:off x="-1010364" y="320704"/>
            <a:ext cx="2923786" cy="1208344"/>
          </a:xfrm>
          <a:custGeom>
            <a:avLst/>
            <a:gdLst/>
            <a:ahLst/>
            <a:cxnLst/>
            <a:rect l="l" t="t" r="r" b="b"/>
            <a:pathLst>
              <a:path w="2923786" h="1208344">
                <a:moveTo>
                  <a:pt x="0" y="0"/>
                </a:moveTo>
                <a:lnTo>
                  <a:pt x="2923786" y="0"/>
                </a:lnTo>
                <a:lnTo>
                  <a:pt x="2923786" y="1208344"/>
                </a:lnTo>
                <a:lnTo>
                  <a:pt x="0" y="120834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3" name="Freeform 13"/>
          <p:cNvSpPr/>
          <p:nvPr/>
        </p:nvSpPr>
        <p:spPr>
          <a:xfrm>
            <a:off x="16596598" y="6715460"/>
            <a:ext cx="2923786" cy="1208344"/>
          </a:xfrm>
          <a:custGeom>
            <a:avLst/>
            <a:gdLst/>
            <a:ahLst/>
            <a:cxnLst/>
            <a:rect l="l" t="t" r="r" b="b"/>
            <a:pathLst>
              <a:path w="2923786" h="1208344">
                <a:moveTo>
                  <a:pt x="0" y="0"/>
                </a:moveTo>
                <a:lnTo>
                  <a:pt x="2923787" y="0"/>
                </a:lnTo>
                <a:lnTo>
                  <a:pt x="2923787" y="1208344"/>
                </a:lnTo>
                <a:lnTo>
                  <a:pt x="0" y="120834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txBody>
          <a:bodyPr/>
          <a:lstStyle/>
          <a:p>
            <a:endParaRPr lang="en-US"/>
          </a:p>
        </p:txBody>
      </p:sp>
      <p:sp>
        <p:nvSpPr>
          <p:cNvPr id="14" name="Freeform 14"/>
          <p:cNvSpPr/>
          <p:nvPr/>
        </p:nvSpPr>
        <p:spPr>
          <a:xfrm>
            <a:off x="16118831" y="9580882"/>
            <a:ext cx="2169169" cy="1624905"/>
          </a:xfrm>
          <a:custGeom>
            <a:avLst/>
            <a:gdLst/>
            <a:ahLst/>
            <a:cxnLst/>
            <a:rect l="l" t="t" r="r" b="b"/>
            <a:pathLst>
              <a:path w="2169169" h="1624905">
                <a:moveTo>
                  <a:pt x="0" y="0"/>
                </a:moveTo>
                <a:lnTo>
                  <a:pt x="2169169" y="0"/>
                </a:lnTo>
                <a:lnTo>
                  <a:pt x="2169169" y="1624905"/>
                </a:lnTo>
                <a:lnTo>
                  <a:pt x="0" y="16249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5" name="Freeform 15"/>
          <p:cNvSpPr/>
          <p:nvPr/>
        </p:nvSpPr>
        <p:spPr>
          <a:xfrm>
            <a:off x="4797387" y="-924908"/>
            <a:ext cx="2169169" cy="1624905"/>
          </a:xfrm>
          <a:custGeom>
            <a:avLst/>
            <a:gdLst/>
            <a:ahLst/>
            <a:cxnLst/>
            <a:rect l="l" t="t" r="r" b="b"/>
            <a:pathLst>
              <a:path w="2169169" h="1624905">
                <a:moveTo>
                  <a:pt x="0" y="0"/>
                </a:moveTo>
                <a:lnTo>
                  <a:pt x="2169169" y="0"/>
                </a:lnTo>
                <a:lnTo>
                  <a:pt x="2169169" y="1624905"/>
                </a:lnTo>
                <a:lnTo>
                  <a:pt x="0" y="1624905"/>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txBody>
          <a:bodyPr/>
          <a:lstStyle/>
          <a:p>
            <a:endParaRPr lang="en-US"/>
          </a:p>
        </p:txBody>
      </p:sp>
      <p:sp>
        <p:nvSpPr>
          <p:cNvPr id="16" name="TextBox 16"/>
          <p:cNvSpPr txBox="1"/>
          <p:nvPr/>
        </p:nvSpPr>
        <p:spPr>
          <a:xfrm>
            <a:off x="3691475" y="3470406"/>
            <a:ext cx="10905051" cy="3898638"/>
          </a:xfrm>
          <a:prstGeom prst="rect">
            <a:avLst/>
          </a:prstGeom>
        </p:spPr>
        <p:txBody>
          <a:bodyPr lIns="0" tIns="0" rIns="0" bIns="0" rtlCol="0" anchor="t">
            <a:spAutoFit/>
          </a:bodyPr>
          <a:lstStyle/>
          <a:p>
            <a:pPr algn="ctr">
              <a:lnSpc>
                <a:spcPts val="14665"/>
              </a:lnSpc>
            </a:pPr>
            <a:r>
              <a:rPr lang="en-US" sz="17052">
                <a:solidFill>
                  <a:srgbClr val="437495"/>
                </a:solidFill>
                <a:latin typeface="210 클레이토이"/>
                <a:ea typeface="210 클레이토이"/>
                <a:cs typeface="210 클레이토이"/>
                <a:sym typeface="210 클레이토이"/>
              </a:rPr>
              <a:t>THANK</a:t>
            </a:r>
          </a:p>
          <a:p>
            <a:pPr algn="ctr">
              <a:lnSpc>
                <a:spcPts val="14665"/>
              </a:lnSpc>
            </a:pPr>
            <a:r>
              <a:rPr lang="en-US" sz="17052">
                <a:solidFill>
                  <a:srgbClr val="437495"/>
                </a:solidFill>
                <a:latin typeface="210 클레이토이"/>
                <a:ea typeface="210 클레이토이"/>
                <a:cs typeface="210 클레이토이"/>
                <a:sym typeface="210 클레이토이"/>
              </a:rPr>
              <a:t>YOU</a:t>
            </a:r>
          </a:p>
        </p:txBody>
      </p:sp>
      <p:sp>
        <p:nvSpPr>
          <p:cNvPr id="17" name="Freeform 17"/>
          <p:cNvSpPr/>
          <p:nvPr/>
        </p:nvSpPr>
        <p:spPr>
          <a:xfrm>
            <a:off x="-825907" y="4982941"/>
            <a:ext cx="1651814" cy="1228349"/>
          </a:xfrm>
          <a:custGeom>
            <a:avLst/>
            <a:gdLst/>
            <a:ahLst/>
            <a:cxnLst/>
            <a:rect l="l" t="t" r="r" b="b"/>
            <a:pathLst>
              <a:path w="1651814" h="1228349">
                <a:moveTo>
                  <a:pt x="0" y="0"/>
                </a:moveTo>
                <a:lnTo>
                  <a:pt x="1651814" y="0"/>
                </a:lnTo>
                <a:lnTo>
                  <a:pt x="1651814" y="1228349"/>
                </a:lnTo>
                <a:lnTo>
                  <a:pt x="0" y="122834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8" name="Freeform 18"/>
          <p:cNvSpPr/>
          <p:nvPr/>
        </p:nvSpPr>
        <p:spPr>
          <a:xfrm>
            <a:off x="17043316" y="3405375"/>
            <a:ext cx="1651814" cy="1228349"/>
          </a:xfrm>
          <a:custGeom>
            <a:avLst/>
            <a:gdLst/>
            <a:ahLst/>
            <a:cxnLst/>
            <a:rect l="l" t="t" r="r" b="b"/>
            <a:pathLst>
              <a:path w="1651814" h="1228349">
                <a:moveTo>
                  <a:pt x="0" y="0"/>
                </a:moveTo>
                <a:lnTo>
                  <a:pt x="1651814" y="0"/>
                </a:lnTo>
                <a:lnTo>
                  <a:pt x="1651814" y="1228350"/>
                </a:lnTo>
                <a:lnTo>
                  <a:pt x="0" y="1228350"/>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19" name="Freeform 19"/>
          <p:cNvSpPr/>
          <p:nvPr/>
        </p:nvSpPr>
        <p:spPr>
          <a:xfrm>
            <a:off x="9862135" y="-528352"/>
            <a:ext cx="1651814" cy="1228349"/>
          </a:xfrm>
          <a:custGeom>
            <a:avLst/>
            <a:gdLst/>
            <a:ahLst/>
            <a:cxnLst/>
            <a:rect l="l" t="t" r="r" b="b"/>
            <a:pathLst>
              <a:path w="1651814" h="1228349">
                <a:moveTo>
                  <a:pt x="0" y="0"/>
                </a:moveTo>
                <a:lnTo>
                  <a:pt x="1651814" y="0"/>
                </a:lnTo>
                <a:lnTo>
                  <a:pt x="1651814" y="1228349"/>
                </a:lnTo>
                <a:lnTo>
                  <a:pt x="0" y="122834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
        <p:nvSpPr>
          <p:cNvPr id="20" name="Freeform 20"/>
          <p:cNvSpPr/>
          <p:nvPr/>
        </p:nvSpPr>
        <p:spPr>
          <a:xfrm>
            <a:off x="7492186" y="9580882"/>
            <a:ext cx="1651814" cy="1228349"/>
          </a:xfrm>
          <a:custGeom>
            <a:avLst/>
            <a:gdLst/>
            <a:ahLst/>
            <a:cxnLst/>
            <a:rect l="l" t="t" r="r" b="b"/>
            <a:pathLst>
              <a:path w="1651814" h="1228349">
                <a:moveTo>
                  <a:pt x="0" y="0"/>
                </a:moveTo>
                <a:lnTo>
                  <a:pt x="1651814" y="0"/>
                </a:lnTo>
                <a:lnTo>
                  <a:pt x="1651814" y="1228349"/>
                </a:lnTo>
                <a:lnTo>
                  <a:pt x="0" y="1228349"/>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txBody>
          <a:bodyPr/>
          <a:lstStyle/>
          <a:p>
            <a:endParaRPr lang="en-US"/>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7F6F8"/>
        </a:solidFill>
        <a:effectLst/>
      </p:bgPr>
    </p:bg>
    <p:spTree>
      <p:nvGrpSpPr>
        <p:cNvPr id="1" name=""/>
        <p:cNvGrpSpPr/>
        <p:nvPr/>
      </p:nvGrpSpPr>
      <p:grpSpPr>
        <a:xfrm>
          <a:off x="0" y="0"/>
          <a:ext cx="0" cy="0"/>
          <a:chOff x="0" y="0"/>
          <a:chExt cx="0" cy="0"/>
        </a:xfrm>
      </p:grpSpPr>
      <p:sp>
        <p:nvSpPr>
          <p:cNvPr id="3" name="TextBox 3"/>
          <p:cNvSpPr txBox="1"/>
          <p:nvPr/>
        </p:nvSpPr>
        <p:spPr>
          <a:xfrm>
            <a:off x="1028700" y="981075"/>
            <a:ext cx="16230600" cy="829945"/>
          </a:xfrm>
          <a:prstGeom prst="rect">
            <a:avLst/>
          </a:prstGeom>
        </p:spPr>
        <p:txBody>
          <a:bodyPr lIns="0" tIns="0" rIns="0" bIns="0" rtlCol="0" anchor="t">
            <a:spAutoFit/>
          </a:bodyPr>
          <a:lstStyle/>
          <a:p>
            <a:pPr marL="0" lvl="0" indent="0" algn="ctr">
              <a:lnSpc>
                <a:spcPts val="6695"/>
              </a:lnSpc>
              <a:spcBef>
                <a:spcPct val="0"/>
              </a:spcBef>
            </a:pPr>
            <a:r>
              <a:rPr lang="en-US" sz="5150" b="1">
                <a:solidFill>
                  <a:srgbClr val="000000"/>
                </a:solidFill>
                <a:latin typeface="Muli Ultra-Bold"/>
                <a:ea typeface="Muli Ultra-Bold"/>
                <a:cs typeface="Muli Ultra-Bold"/>
                <a:sym typeface="Muli Ultra-Bold"/>
              </a:rPr>
              <a:t>BẢNG PHÂN CÔNG CÔNG VIỆC</a:t>
            </a:r>
          </a:p>
        </p:txBody>
      </p:sp>
      <p:pic>
        <p:nvPicPr>
          <p:cNvPr id="5" name="Hình ảnh 4">
            <a:extLst>
              <a:ext uri="{FF2B5EF4-FFF2-40B4-BE49-F238E27FC236}">
                <a16:creationId xmlns:a16="http://schemas.microsoft.com/office/drawing/2014/main" id="{CDD20C60-4A96-59D3-6E77-1D136A66B656}"/>
              </a:ext>
            </a:extLst>
          </p:cNvPr>
          <p:cNvPicPr>
            <a:picLocks noChangeAspect="1"/>
          </p:cNvPicPr>
          <p:nvPr/>
        </p:nvPicPr>
        <p:blipFill>
          <a:blip r:embed="rId2"/>
          <a:stretch>
            <a:fillRect/>
          </a:stretch>
        </p:blipFill>
        <p:spPr>
          <a:xfrm>
            <a:off x="2590800" y="2705099"/>
            <a:ext cx="13106400" cy="584602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2296977" y="3758511"/>
            <a:ext cx="12551432" cy="6197600"/>
          </a:xfrm>
          <a:prstGeom prst="rect">
            <a:avLst/>
          </a:prstGeom>
        </p:spPr>
        <p:txBody>
          <a:bodyPr lIns="0" tIns="0" rIns="0" bIns="0" rtlCol="0" anchor="t">
            <a:spAutoFit/>
          </a:bodyPr>
          <a:lstStyle/>
          <a:p>
            <a:pPr marL="755651" lvl="1" indent="-377825" algn="just">
              <a:lnSpc>
                <a:spcPts val="4900"/>
              </a:lnSpc>
              <a:buFont typeface="Arial"/>
              <a:buChar char="•"/>
            </a:pPr>
            <a:r>
              <a:rPr lang="en-US" sz="3500">
                <a:solidFill>
                  <a:srgbClr val="000000"/>
                </a:solidFill>
                <a:latin typeface="Times New Roman"/>
                <a:ea typeface="Times New Roman"/>
                <a:cs typeface="Times New Roman"/>
                <a:sym typeface="Times New Roman"/>
              </a:rPr>
              <a:t>Provider là một package quản lý trạng thái phổ biến và chính thức được Flutter khuyến nghị sử dụng để chia sẻ và quản lý state giữa các widget trong ứng dụng Flutter.</a:t>
            </a:r>
          </a:p>
          <a:p>
            <a:pPr marL="755651" lvl="1" indent="-377825" algn="just">
              <a:lnSpc>
                <a:spcPts val="4900"/>
              </a:lnSpc>
              <a:buFont typeface="Arial"/>
              <a:buChar char="•"/>
            </a:pPr>
            <a:r>
              <a:rPr lang="en-US" sz="3500">
                <a:solidFill>
                  <a:srgbClr val="000000"/>
                </a:solidFill>
                <a:latin typeface="Times New Roman"/>
                <a:ea typeface="Times New Roman"/>
                <a:cs typeface="Times New Roman"/>
                <a:sym typeface="Times New Roman"/>
              </a:rPr>
              <a:t>Khi dữ liệu thay đổi trong Provider, các widget lắng nghe sẽ tự động được cập nhật.</a:t>
            </a:r>
          </a:p>
          <a:p>
            <a:pPr algn="just">
              <a:lnSpc>
                <a:spcPts val="4900"/>
              </a:lnSpc>
            </a:pPr>
            <a:endParaRPr lang="en-US" sz="3500">
              <a:solidFill>
                <a:srgbClr val="000000"/>
              </a:solidFill>
              <a:latin typeface="Times New Roman"/>
              <a:ea typeface="Times New Roman"/>
              <a:cs typeface="Times New Roman"/>
              <a:sym typeface="Times New Roman"/>
            </a:endParaRPr>
          </a:p>
          <a:p>
            <a:pPr algn="just">
              <a:lnSpc>
                <a:spcPts val="4900"/>
              </a:lnSpc>
            </a:pPr>
            <a:endParaRPr lang="en-US" sz="3500">
              <a:solidFill>
                <a:srgbClr val="000000"/>
              </a:solidFill>
              <a:latin typeface="Times New Roman"/>
              <a:ea typeface="Times New Roman"/>
              <a:cs typeface="Times New Roman"/>
              <a:sym typeface="Times New Roman"/>
            </a:endParaRPr>
          </a:p>
          <a:p>
            <a:pPr algn="l">
              <a:lnSpc>
                <a:spcPts val="4900"/>
              </a:lnSpc>
            </a:pPr>
            <a:endParaRPr lang="en-US" sz="3500">
              <a:solidFill>
                <a:srgbClr val="000000"/>
              </a:solidFill>
              <a:latin typeface="Times New Roman"/>
              <a:ea typeface="Times New Roman"/>
              <a:cs typeface="Times New Roman"/>
              <a:sym typeface="Times New Roman"/>
            </a:endParaRPr>
          </a:p>
          <a:p>
            <a:pPr algn="l">
              <a:lnSpc>
                <a:spcPts val="4900"/>
              </a:lnSpc>
            </a:pPr>
            <a:endParaRPr lang="en-US" sz="3500">
              <a:solidFill>
                <a:srgbClr val="000000"/>
              </a:solidFill>
              <a:latin typeface="Times New Roman"/>
              <a:ea typeface="Times New Roman"/>
              <a:cs typeface="Times New Roman"/>
              <a:sym typeface="Times New Roman"/>
            </a:endParaRPr>
          </a:p>
          <a:p>
            <a:pPr algn="l">
              <a:lnSpc>
                <a:spcPts val="4900"/>
              </a:lnSpc>
            </a:pPr>
            <a:endParaRPr lang="en-US" sz="3500">
              <a:solidFill>
                <a:srgbClr val="000000"/>
              </a:solidFill>
              <a:latin typeface="Times New Roman"/>
              <a:ea typeface="Times New Roman"/>
              <a:cs typeface="Times New Roman"/>
              <a:sym typeface="Times New Roman"/>
            </a:endParaRPr>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1.Tổng Quan Về Provider Pattern</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Freeform 5"/>
          <p:cNvSpPr/>
          <p:nvPr/>
        </p:nvSpPr>
        <p:spPr>
          <a:xfrm>
            <a:off x="1028700" y="3412995"/>
            <a:ext cx="14336276" cy="4390484"/>
          </a:xfrm>
          <a:custGeom>
            <a:avLst/>
            <a:gdLst/>
            <a:ahLst/>
            <a:cxnLst/>
            <a:rect l="l" t="t" r="r" b="b"/>
            <a:pathLst>
              <a:path w="14336276" h="4390484">
                <a:moveTo>
                  <a:pt x="0" y="0"/>
                </a:moveTo>
                <a:lnTo>
                  <a:pt x="14336276" y="0"/>
                </a:lnTo>
                <a:lnTo>
                  <a:pt x="14336276" y="4390484"/>
                </a:lnTo>
                <a:lnTo>
                  <a:pt x="0" y="4390484"/>
                </a:lnTo>
                <a:lnTo>
                  <a:pt x="0" y="0"/>
                </a:lnTo>
                <a:close/>
              </a:path>
            </a:pathLst>
          </a:custGeom>
          <a:blipFill>
            <a:blip r:embed="rId2"/>
            <a:stretch>
              <a:fillRect/>
            </a:stretch>
          </a:blipFill>
        </p:spPr>
        <p:txBody>
          <a:bodyPr/>
          <a:lstStyle/>
          <a:p>
            <a:endParaRPr lang="en-US"/>
          </a:p>
        </p:txBody>
      </p:sp>
      <p:sp>
        <p:nvSpPr>
          <p:cNvPr id="6" name="TextBox 6"/>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2.Setup Provider trong ứng dụng</a:t>
            </a:r>
          </a:p>
        </p:txBody>
      </p:sp>
      <p:sp>
        <p:nvSpPr>
          <p:cNvPr id="7" name="TextBox 7"/>
          <p:cNvSpPr txBox="1"/>
          <p:nvPr/>
        </p:nvSpPr>
        <p:spPr>
          <a:xfrm>
            <a:off x="734504" y="2744045"/>
            <a:ext cx="5285296" cy="547650"/>
          </a:xfrm>
          <a:prstGeom prst="rect">
            <a:avLst/>
          </a:prstGeom>
        </p:spPr>
        <p:txBody>
          <a:bodyPr wrap="square" lIns="0" tIns="0" rIns="0" bIns="0" rtlCol="0" anchor="t">
            <a:spAutoFit/>
          </a:bodyPr>
          <a:lstStyle/>
          <a:p>
            <a:pPr algn="ctr">
              <a:lnSpc>
                <a:spcPts val="4550"/>
              </a:lnSpc>
              <a:spcBef>
                <a:spcPct val="0"/>
              </a:spcBef>
            </a:pPr>
            <a:r>
              <a:rPr lang="en-US" sz="3500" dirty="0">
                <a:solidFill>
                  <a:srgbClr val="000000"/>
                </a:solidFill>
                <a:latin typeface="Times New Roman"/>
                <a:ea typeface="Times New Roman"/>
                <a:cs typeface="Times New Roman"/>
                <a:sym typeface="Times New Roman"/>
              </a:rPr>
              <a:t>Trong file </a:t>
            </a:r>
            <a:r>
              <a:rPr lang="en-US" sz="3500" dirty="0" err="1">
                <a:solidFill>
                  <a:srgbClr val="000000"/>
                </a:solidFill>
                <a:latin typeface="Times New Roman"/>
                <a:ea typeface="Times New Roman"/>
                <a:cs typeface="Times New Roman"/>
                <a:sym typeface="Times New Roman"/>
              </a:rPr>
              <a:t>pubspec.yaml</a:t>
            </a:r>
            <a:r>
              <a:rPr lang="en-US" sz="3500" dirty="0">
                <a:solidFill>
                  <a:srgbClr val="000000"/>
                </a:solidFill>
                <a:latin typeface="Times New Roman"/>
                <a:ea typeface="Times New Roman"/>
                <a:cs typeface="Times New Roman"/>
                <a:sym typeface="Times New Roman"/>
              </a:rPr>
              <a:t>:</a:t>
            </a:r>
          </a:p>
        </p:txBody>
      </p:sp>
      <p:sp>
        <p:nvSpPr>
          <p:cNvPr id="8" name="TextBox 8"/>
          <p:cNvSpPr txBox="1"/>
          <p:nvPr/>
        </p:nvSpPr>
        <p:spPr>
          <a:xfrm>
            <a:off x="889880" y="8042538"/>
            <a:ext cx="12826120" cy="555625"/>
          </a:xfrm>
          <a:prstGeom prst="rect">
            <a:avLst/>
          </a:prstGeom>
        </p:spPr>
        <p:txBody>
          <a:bodyPr wrap="square" lIns="0" tIns="0" rIns="0" bIns="0" rtlCol="0" anchor="t">
            <a:spAutoFit/>
          </a:bodyPr>
          <a:lstStyle/>
          <a:p>
            <a:pPr algn="ctr">
              <a:lnSpc>
                <a:spcPts val="4550"/>
              </a:lnSpc>
              <a:spcBef>
                <a:spcPct val="0"/>
              </a:spcBef>
            </a:pPr>
            <a:r>
              <a:rPr lang="en-US" sz="3500" dirty="0">
                <a:solidFill>
                  <a:srgbClr val="000000"/>
                </a:solidFill>
                <a:latin typeface="Muli"/>
                <a:ea typeface="Muli"/>
                <a:cs typeface="Muli"/>
                <a:sym typeface="Muli"/>
              </a:rPr>
              <a:t>Sau </a:t>
            </a:r>
            <a:r>
              <a:rPr lang="en-US" sz="3500" dirty="0" err="1">
                <a:solidFill>
                  <a:srgbClr val="000000"/>
                </a:solidFill>
                <a:latin typeface="Muli"/>
                <a:ea typeface="Muli"/>
                <a:cs typeface="Muli"/>
                <a:sym typeface="Muli"/>
              </a:rPr>
              <a:t>đó</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chạy</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lệnh</a:t>
            </a:r>
            <a:r>
              <a:rPr lang="en-US" sz="3500" dirty="0">
                <a:solidFill>
                  <a:srgbClr val="000000"/>
                </a:solidFill>
                <a:latin typeface="Muli"/>
                <a:ea typeface="Muli"/>
                <a:cs typeface="Muli"/>
                <a:sym typeface="Muli"/>
              </a:rPr>
              <a:t>: ‘flutter pub get ’ </a:t>
            </a:r>
            <a:r>
              <a:rPr lang="en-US" sz="3500" dirty="0" err="1">
                <a:solidFill>
                  <a:srgbClr val="000000"/>
                </a:solidFill>
                <a:latin typeface="Muli"/>
                <a:ea typeface="Muli"/>
                <a:cs typeface="Muli"/>
                <a:sym typeface="Muli"/>
              </a:rPr>
              <a:t>để</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tải</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và</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cài</a:t>
            </a:r>
            <a:r>
              <a:rPr lang="en-US" sz="3500" dirty="0">
                <a:solidFill>
                  <a:srgbClr val="000000"/>
                </a:solidFill>
                <a:latin typeface="Muli"/>
                <a:ea typeface="Muli"/>
                <a:cs typeface="Muli"/>
                <a:sym typeface="Muli"/>
              </a:rPr>
              <a:t> </a:t>
            </a:r>
            <a:r>
              <a:rPr lang="en-US" sz="3500" dirty="0" err="1">
                <a:solidFill>
                  <a:srgbClr val="000000"/>
                </a:solidFill>
                <a:latin typeface="Muli"/>
                <a:ea typeface="Muli"/>
                <a:cs typeface="Muli"/>
                <a:sym typeface="Muli"/>
              </a:rPr>
              <a:t>đặt</a:t>
            </a:r>
            <a:r>
              <a:rPr lang="en-US" sz="3500" dirty="0">
                <a:solidFill>
                  <a:srgbClr val="000000"/>
                </a:solidFill>
                <a:latin typeface="Muli"/>
                <a:ea typeface="Muli"/>
                <a:cs typeface="Muli"/>
                <a:sym typeface="Muli"/>
              </a:rPr>
              <a:t> package</a:t>
            </a:r>
          </a:p>
        </p:txBody>
      </p:sp>
      <p:sp>
        <p:nvSpPr>
          <p:cNvPr id="9" name="TextBox 9"/>
          <p:cNvSpPr txBox="1"/>
          <p:nvPr/>
        </p:nvSpPr>
        <p:spPr>
          <a:xfrm>
            <a:off x="889880" y="8626738"/>
            <a:ext cx="9073515" cy="584200"/>
          </a:xfrm>
          <a:prstGeom prst="rect">
            <a:avLst/>
          </a:prstGeom>
        </p:spPr>
        <p:txBody>
          <a:bodyPr lIns="0" tIns="0" rIns="0" bIns="0" rtlCol="0" anchor="t">
            <a:spAutoFit/>
          </a:bodyPr>
          <a:lstStyle/>
          <a:p>
            <a:pPr algn="ctr">
              <a:lnSpc>
                <a:spcPts val="4550"/>
              </a:lnSpc>
              <a:spcBef>
                <a:spcPct val="0"/>
              </a:spcBef>
            </a:pPr>
            <a:r>
              <a:rPr lang="en-US" sz="3500" dirty="0" err="1">
                <a:solidFill>
                  <a:srgbClr val="000000"/>
                </a:solidFill>
                <a:latin typeface="Times New Roman"/>
                <a:ea typeface="Times New Roman"/>
                <a:cs typeface="Times New Roman"/>
                <a:sym typeface="Times New Roman"/>
              </a:rPr>
              <a:t>Để</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có</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thể</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sử</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dụng</a:t>
            </a:r>
            <a:r>
              <a:rPr lang="en-US" sz="3500" dirty="0">
                <a:solidFill>
                  <a:srgbClr val="000000"/>
                </a:solidFill>
                <a:latin typeface="Times New Roman"/>
                <a:ea typeface="Times New Roman"/>
                <a:cs typeface="Times New Roman"/>
                <a:sym typeface="Times New Roman"/>
              </a:rPr>
              <a:t> ta </a:t>
            </a:r>
            <a:r>
              <a:rPr lang="en-US" sz="3500" dirty="0" err="1">
                <a:solidFill>
                  <a:srgbClr val="000000"/>
                </a:solidFill>
                <a:latin typeface="Times New Roman"/>
                <a:ea typeface="Times New Roman"/>
                <a:cs typeface="Times New Roman"/>
                <a:sym typeface="Times New Roman"/>
              </a:rPr>
              <a:t>cần</a:t>
            </a:r>
            <a:r>
              <a:rPr lang="en-US" sz="3500" dirty="0">
                <a:solidFill>
                  <a:srgbClr val="000000"/>
                </a:solidFill>
                <a:latin typeface="Times New Roman"/>
                <a:ea typeface="Times New Roman"/>
                <a:cs typeface="Times New Roman"/>
                <a:sym typeface="Times New Roman"/>
              </a:rPr>
              <a:t> import </a:t>
            </a:r>
            <a:r>
              <a:rPr lang="en-US" sz="3500" dirty="0" err="1">
                <a:solidFill>
                  <a:srgbClr val="000000"/>
                </a:solidFill>
                <a:latin typeface="Times New Roman"/>
                <a:ea typeface="Times New Roman"/>
                <a:cs typeface="Times New Roman"/>
                <a:sym typeface="Times New Roman"/>
              </a:rPr>
              <a:t>vào</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chương</a:t>
            </a:r>
            <a:r>
              <a:rPr lang="en-US" sz="3500" dirty="0">
                <a:solidFill>
                  <a:srgbClr val="000000"/>
                </a:solidFill>
                <a:latin typeface="Times New Roman"/>
                <a:ea typeface="Times New Roman"/>
                <a:cs typeface="Times New Roman"/>
                <a:sym typeface="Times New Roman"/>
              </a:rPr>
              <a:t> </a:t>
            </a:r>
            <a:r>
              <a:rPr lang="en-US" sz="3500" dirty="0" err="1">
                <a:solidFill>
                  <a:srgbClr val="000000"/>
                </a:solidFill>
                <a:latin typeface="Times New Roman"/>
                <a:ea typeface="Times New Roman"/>
                <a:cs typeface="Times New Roman"/>
                <a:sym typeface="Times New Roman"/>
              </a:rPr>
              <a:t>trình</a:t>
            </a:r>
            <a:r>
              <a:rPr lang="en-US" sz="3500" dirty="0">
                <a:solidFill>
                  <a:srgbClr val="000000"/>
                </a:solidFill>
                <a:latin typeface="Times New Roman"/>
                <a:ea typeface="Times New Roman"/>
                <a:cs typeface="Times New Roman"/>
                <a:sym typeface="Times New Roman"/>
              </a:rPr>
              <a:t>: </a:t>
            </a:r>
          </a:p>
        </p:txBody>
      </p:sp>
      <p:sp>
        <p:nvSpPr>
          <p:cNvPr id="10" name="Freeform 10"/>
          <p:cNvSpPr/>
          <p:nvPr/>
        </p:nvSpPr>
        <p:spPr>
          <a:xfrm>
            <a:off x="734504" y="9296663"/>
            <a:ext cx="10772423" cy="636628"/>
          </a:xfrm>
          <a:custGeom>
            <a:avLst/>
            <a:gdLst/>
            <a:ahLst/>
            <a:cxnLst/>
            <a:rect l="l" t="t" r="r" b="b"/>
            <a:pathLst>
              <a:path w="10772423" h="636628">
                <a:moveTo>
                  <a:pt x="0" y="0"/>
                </a:moveTo>
                <a:lnTo>
                  <a:pt x="10772423" y="0"/>
                </a:lnTo>
                <a:lnTo>
                  <a:pt x="10772423" y="636629"/>
                </a:lnTo>
                <a:lnTo>
                  <a:pt x="0" y="636629"/>
                </a:lnTo>
                <a:lnTo>
                  <a:pt x="0" y="0"/>
                </a:lnTo>
                <a:close/>
              </a:path>
            </a:pathLst>
          </a:custGeom>
          <a:blipFill>
            <a:blip r:embed="rId3"/>
            <a:stretch>
              <a:fillRect/>
            </a:stretch>
          </a:blipFill>
        </p:spPr>
        <p:txBody>
          <a:bodyPr/>
          <a:lstStyle/>
          <a:p>
            <a:endParaRPr 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2.Setup Provider trong ứng dụng</a:t>
            </a:r>
          </a:p>
        </p:txBody>
      </p:sp>
      <p:sp>
        <p:nvSpPr>
          <p:cNvPr id="6" name="TextBox 6"/>
          <p:cNvSpPr txBox="1"/>
          <p:nvPr/>
        </p:nvSpPr>
        <p:spPr>
          <a:xfrm>
            <a:off x="1028700" y="2879879"/>
            <a:ext cx="5616059" cy="1155700"/>
          </a:xfrm>
          <a:prstGeom prst="rect">
            <a:avLst/>
          </a:prstGeom>
        </p:spPr>
        <p:txBody>
          <a:bodyPr lIns="0" tIns="0" rIns="0" bIns="0" rtlCol="0" anchor="t">
            <a:spAutoFit/>
          </a:bodyPr>
          <a:lstStyle/>
          <a:p>
            <a:pPr algn="ctr">
              <a:lnSpc>
                <a:spcPts val="4550"/>
              </a:lnSpc>
              <a:spcBef>
                <a:spcPct val="0"/>
              </a:spcBef>
            </a:pPr>
            <a:r>
              <a:rPr lang="en-US" sz="3500">
                <a:solidFill>
                  <a:srgbClr val="000000"/>
                </a:solidFill>
                <a:latin typeface="Times New Roman"/>
                <a:ea typeface="Times New Roman"/>
                <a:cs typeface="Times New Roman"/>
                <a:sym typeface="Times New Roman"/>
              </a:rPr>
              <a:t>2.2  Khai báo provider toàn cục</a:t>
            </a:r>
          </a:p>
          <a:p>
            <a:pPr algn="ctr">
              <a:lnSpc>
                <a:spcPts val="4550"/>
              </a:lnSpc>
              <a:spcBef>
                <a:spcPct val="0"/>
              </a:spcBef>
            </a:pPr>
            <a:endParaRPr lang="en-US" sz="3500">
              <a:solidFill>
                <a:srgbClr val="000000"/>
              </a:solidFill>
              <a:latin typeface="Times New Roman"/>
              <a:ea typeface="Times New Roman"/>
              <a:cs typeface="Times New Roman"/>
              <a:sym typeface="Times New Roman"/>
            </a:endParaRPr>
          </a:p>
        </p:txBody>
      </p:sp>
      <p:sp>
        <p:nvSpPr>
          <p:cNvPr id="7" name="TextBox 7"/>
          <p:cNvSpPr txBox="1"/>
          <p:nvPr/>
        </p:nvSpPr>
        <p:spPr>
          <a:xfrm>
            <a:off x="1382902" y="4199012"/>
            <a:ext cx="14379581" cy="2298700"/>
          </a:xfrm>
          <a:prstGeom prst="rect">
            <a:avLst/>
          </a:prstGeom>
        </p:spPr>
        <p:txBody>
          <a:bodyPr lIns="0" tIns="0" rIns="0" bIns="0" rtlCol="0" anchor="t">
            <a:spAutoFit/>
          </a:bodyPr>
          <a:lstStyle/>
          <a:p>
            <a:pPr marL="755651" lvl="1" indent="-377825" algn="l">
              <a:lnSpc>
                <a:spcPts val="4550"/>
              </a:lnSpc>
              <a:spcBef>
                <a:spcPct val="0"/>
              </a:spcBef>
              <a:buFont typeface="Arial"/>
              <a:buChar char="•"/>
            </a:pPr>
            <a:r>
              <a:rPr lang="en-US" sz="3500">
                <a:solidFill>
                  <a:srgbClr val="000000"/>
                </a:solidFill>
                <a:latin typeface="Times New Roman"/>
                <a:ea typeface="Times New Roman"/>
                <a:cs typeface="Times New Roman"/>
                <a:sym typeface="Times New Roman"/>
              </a:rPr>
              <a:t>Để sử dụng Provider Pattern, bước đầu tiên là cấu hình các Provider trong cây widget gốc của ứng dụng .</a:t>
            </a:r>
          </a:p>
          <a:p>
            <a:pPr marL="755651" lvl="1" indent="-377825" algn="l">
              <a:lnSpc>
                <a:spcPts val="4550"/>
              </a:lnSpc>
              <a:spcBef>
                <a:spcPct val="0"/>
              </a:spcBef>
              <a:buFont typeface="Arial"/>
              <a:buChar char="•"/>
            </a:pPr>
            <a:r>
              <a:rPr lang="en-US" sz="3500">
                <a:solidFill>
                  <a:srgbClr val="000000"/>
                </a:solidFill>
                <a:latin typeface="Times New Roman"/>
                <a:ea typeface="Times New Roman"/>
                <a:cs typeface="Times New Roman"/>
                <a:sym typeface="Times New Roman"/>
              </a:rPr>
              <a:t>Đây là nơi định nghĩa và khởi tạo tất cả các Provider mà ứng dụng cần sử dụng toàn cục</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22829" y="0"/>
            <a:ext cx="10958688" cy="11268573"/>
          </a:xfrm>
          <a:custGeom>
            <a:avLst/>
            <a:gdLst/>
            <a:ahLst/>
            <a:cxnLst/>
            <a:rect l="l" t="t" r="r" b="b"/>
            <a:pathLst>
              <a:path w="10958688" h="11268573">
                <a:moveTo>
                  <a:pt x="0" y="0"/>
                </a:moveTo>
                <a:lnTo>
                  <a:pt x="10958688" y="0"/>
                </a:lnTo>
                <a:lnTo>
                  <a:pt x="10958688" y="11268573"/>
                </a:lnTo>
                <a:lnTo>
                  <a:pt x="0" y="11268573"/>
                </a:lnTo>
                <a:lnTo>
                  <a:pt x="0" y="0"/>
                </a:lnTo>
                <a:close/>
              </a:path>
            </a:pathLst>
          </a:custGeom>
          <a:blipFill>
            <a:blip r:embed="rId2"/>
            <a:stretch>
              <a:fillRect/>
            </a:stretch>
          </a:blipFill>
        </p:spPr>
        <p:txBody>
          <a:bodyPr/>
          <a:lstStyle/>
          <a:p>
            <a:endParaRPr lang="en-US"/>
          </a:p>
        </p:txBody>
      </p:sp>
      <p:sp>
        <p:nvSpPr>
          <p:cNvPr id="3" name="TextBox 3"/>
          <p:cNvSpPr txBox="1"/>
          <p:nvPr/>
        </p:nvSpPr>
        <p:spPr>
          <a:xfrm>
            <a:off x="8071247" y="697882"/>
            <a:ext cx="10216753" cy="5727700"/>
          </a:xfrm>
          <a:prstGeom prst="rect">
            <a:avLst/>
          </a:prstGeom>
        </p:spPr>
        <p:txBody>
          <a:bodyPr lIns="0" tIns="0" rIns="0" bIns="0" rtlCol="0" anchor="t">
            <a:spAutoFit/>
          </a:bodyPr>
          <a:lstStyle/>
          <a:p>
            <a:pPr algn="l">
              <a:lnSpc>
                <a:spcPts val="4550"/>
              </a:lnSpc>
            </a:pPr>
            <a:r>
              <a:rPr lang="en-US" sz="3500">
                <a:solidFill>
                  <a:srgbClr val="000000"/>
                </a:solidFill>
                <a:latin typeface="Times New Roman"/>
                <a:ea typeface="Times New Roman"/>
                <a:cs typeface="Times New Roman"/>
                <a:sym typeface="Times New Roman"/>
              </a:rPr>
              <a:t>1. ChangeNotifierProvider&lt;T&gt;:</a:t>
            </a:r>
          </a:p>
          <a:p>
            <a:pPr algn="l">
              <a:lnSpc>
                <a:spcPts val="4550"/>
              </a:lnSpc>
            </a:pPr>
            <a:r>
              <a:rPr lang="en-US" sz="3500">
                <a:solidFill>
                  <a:srgbClr val="000000"/>
                </a:solidFill>
                <a:latin typeface="Times New Roman"/>
                <a:ea typeface="Times New Roman"/>
                <a:cs typeface="Times New Roman"/>
                <a:sym typeface="Times New Roman"/>
              </a:rPr>
              <a:t>   - Tạo và quản lý một ChangeNotifier</a:t>
            </a:r>
          </a:p>
          <a:p>
            <a:pPr algn="l">
              <a:lnSpc>
                <a:spcPts val="4550"/>
              </a:lnSpc>
            </a:pPr>
            <a:r>
              <a:rPr lang="en-US" sz="3500">
                <a:solidFill>
                  <a:srgbClr val="000000"/>
                </a:solidFill>
                <a:latin typeface="Times New Roman"/>
                <a:ea typeface="Times New Roman"/>
                <a:cs typeface="Times New Roman"/>
                <a:sym typeface="Times New Roman"/>
              </a:rPr>
              <a:t>   - Tự động dispose khi không còn sử dụng</a:t>
            </a:r>
          </a:p>
          <a:p>
            <a:pPr algn="l">
              <a:lnSpc>
                <a:spcPts val="4550"/>
              </a:lnSpc>
            </a:pPr>
            <a:r>
              <a:rPr lang="en-US" sz="3500">
                <a:solidFill>
                  <a:srgbClr val="000000"/>
                </a:solidFill>
                <a:latin typeface="Times New Roman"/>
                <a:ea typeface="Times New Roman"/>
                <a:cs typeface="Times New Roman"/>
                <a:sym typeface="Times New Roman"/>
              </a:rPr>
              <a:t>   - Dùng cho providers độc lập</a:t>
            </a:r>
          </a:p>
          <a:p>
            <a:pPr algn="l">
              <a:lnSpc>
                <a:spcPts val="4550"/>
              </a:lnSpc>
            </a:pPr>
            <a:endParaRPr lang="en-US" sz="3500">
              <a:solidFill>
                <a:srgbClr val="000000"/>
              </a:solidFill>
              <a:latin typeface="Times New Roman"/>
              <a:ea typeface="Times New Roman"/>
              <a:cs typeface="Times New Roman"/>
              <a:sym typeface="Times New Roman"/>
            </a:endParaRPr>
          </a:p>
          <a:p>
            <a:pPr algn="l">
              <a:lnSpc>
                <a:spcPts val="4550"/>
              </a:lnSpc>
            </a:pPr>
            <a:r>
              <a:rPr lang="en-US" sz="3500">
                <a:solidFill>
                  <a:srgbClr val="000000"/>
                </a:solidFill>
                <a:latin typeface="Times New Roman"/>
                <a:ea typeface="Times New Roman"/>
                <a:cs typeface="Times New Roman"/>
                <a:sym typeface="Times New Roman"/>
              </a:rPr>
              <a:t> 2. ChangeNotifierProxyProvider&lt;T, R&gt;:</a:t>
            </a:r>
          </a:p>
          <a:p>
            <a:pPr algn="l">
              <a:lnSpc>
                <a:spcPts val="4550"/>
              </a:lnSpc>
            </a:pPr>
            <a:r>
              <a:rPr lang="en-US" sz="3500">
                <a:solidFill>
                  <a:srgbClr val="000000"/>
                </a:solidFill>
                <a:latin typeface="Times New Roman"/>
                <a:ea typeface="Times New Roman"/>
                <a:cs typeface="Times New Roman"/>
                <a:sym typeface="Times New Roman"/>
              </a:rPr>
              <a:t>    - Tạo ChangeNotifier PHỤ THUỘC vào provider khác</a:t>
            </a:r>
          </a:p>
          <a:p>
            <a:pPr algn="l">
              <a:lnSpc>
                <a:spcPts val="4550"/>
              </a:lnSpc>
            </a:pPr>
            <a:r>
              <a:rPr lang="en-US" sz="3500">
                <a:solidFill>
                  <a:srgbClr val="000000"/>
                </a:solidFill>
                <a:latin typeface="Times New Roman"/>
                <a:ea typeface="Times New Roman"/>
                <a:cs typeface="Times New Roman"/>
                <a:sym typeface="Times New Roman"/>
              </a:rPr>
              <a:t>    - T: Provider được phụ thuộc (dependency)</a:t>
            </a:r>
          </a:p>
          <a:p>
            <a:pPr algn="l">
              <a:lnSpc>
                <a:spcPts val="4550"/>
              </a:lnSpc>
            </a:pPr>
            <a:r>
              <a:rPr lang="en-US" sz="3500">
                <a:solidFill>
                  <a:srgbClr val="000000"/>
                </a:solidFill>
                <a:latin typeface="Times New Roman"/>
                <a:ea typeface="Times New Roman"/>
                <a:cs typeface="Times New Roman"/>
                <a:sym typeface="Times New Roman"/>
              </a:rPr>
              <a:t>    - R: Provider sẽ được tạo ra (dependent)</a:t>
            </a:r>
          </a:p>
          <a:p>
            <a:pPr algn="l">
              <a:lnSpc>
                <a:spcPts val="4550"/>
              </a:lnSpc>
            </a:pPr>
            <a:r>
              <a:rPr lang="en-US" sz="3500">
                <a:solidFill>
                  <a:srgbClr val="000000"/>
                </a:solidFill>
                <a:latin typeface="Times New Roman"/>
                <a:ea typeface="Times New Roman"/>
                <a:cs typeface="Times New Roman"/>
                <a:sym typeface="Times New Roman"/>
              </a:rPr>
              <a:t>    - Tự động rebuild R khi T thay đổi</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9265" y="-158974"/>
            <a:ext cx="18613261" cy="2875419"/>
            <a:chOff x="0" y="0"/>
            <a:chExt cx="4902258" cy="757312"/>
          </a:xfrm>
        </p:grpSpPr>
        <p:sp>
          <p:nvSpPr>
            <p:cNvPr id="3" name="Freeform 3"/>
            <p:cNvSpPr/>
            <p:nvPr/>
          </p:nvSpPr>
          <p:spPr>
            <a:xfrm>
              <a:off x="0" y="0"/>
              <a:ext cx="4902258" cy="757312"/>
            </a:xfrm>
            <a:custGeom>
              <a:avLst/>
              <a:gdLst/>
              <a:ahLst/>
              <a:cxnLst/>
              <a:rect l="l" t="t" r="r" b="b"/>
              <a:pathLst>
                <a:path w="4902258" h="757312">
                  <a:moveTo>
                    <a:pt x="0" y="0"/>
                  </a:moveTo>
                  <a:lnTo>
                    <a:pt x="4902258" y="0"/>
                  </a:lnTo>
                  <a:lnTo>
                    <a:pt x="4902258" y="757312"/>
                  </a:lnTo>
                  <a:lnTo>
                    <a:pt x="0" y="757312"/>
                  </a:lnTo>
                  <a:close/>
                </a:path>
              </a:pathLst>
            </a:custGeom>
            <a:solidFill>
              <a:srgbClr val="C3D6EF"/>
            </a:solidFill>
            <a:ln w="19050" cap="sq">
              <a:solidFill>
                <a:srgbClr val="0A2E76"/>
              </a:solidFill>
              <a:prstDash val="solid"/>
              <a:miter/>
            </a:ln>
          </p:spPr>
          <p:txBody>
            <a:bodyPr/>
            <a:lstStyle/>
            <a:p>
              <a:endParaRPr lang="en-US"/>
            </a:p>
          </p:txBody>
        </p:sp>
        <p:sp>
          <p:nvSpPr>
            <p:cNvPr id="4" name="TextBox 4"/>
            <p:cNvSpPr txBox="1"/>
            <p:nvPr/>
          </p:nvSpPr>
          <p:spPr>
            <a:xfrm>
              <a:off x="0" y="-19050"/>
              <a:ext cx="4902258" cy="776362"/>
            </a:xfrm>
            <a:prstGeom prst="rect">
              <a:avLst/>
            </a:prstGeom>
          </p:spPr>
          <p:txBody>
            <a:bodyPr lIns="50800" tIns="50800" rIns="50800" bIns="50800" rtlCol="0" anchor="ctr"/>
            <a:lstStyle/>
            <a:p>
              <a:pPr marL="0" lvl="0" indent="0" algn="ctr">
                <a:lnSpc>
                  <a:spcPts val="2610"/>
                </a:lnSpc>
                <a:spcBef>
                  <a:spcPct val="0"/>
                </a:spcBef>
              </a:pPr>
              <a:endParaRPr/>
            </a:p>
          </p:txBody>
        </p:sp>
      </p:grpSp>
      <p:sp>
        <p:nvSpPr>
          <p:cNvPr id="5" name="TextBox 5"/>
          <p:cNvSpPr txBox="1"/>
          <p:nvPr/>
        </p:nvSpPr>
        <p:spPr>
          <a:xfrm>
            <a:off x="734504" y="570146"/>
            <a:ext cx="15676377" cy="1079500"/>
          </a:xfrm>
          <a:prstGeom prst="rect">
            <a:avLst/>
          </a:prstGeom>
        </p:spPr>
        <p:txBody>
          <a:bodyPr lIns="0" tIns="0" rIns="0" bIns="0" rtlCol="0" anchor="t">
            <a:spAutoFit/>
          </a:bodyPr>
          <a:lstStyle/>
          <a:p>
            <a:pPr marL="0" lvl="0" indent="0" algn="ctr">
              <a:lnSpc>
                <a:spcPts val="8450"/>
              </a:lnSpc>
              <a:spcBef>
                <a:spcPct val="0"/>
              </a:spcBef>
            </a:pPr>
            <a:r>
              <a:rPr lang="en-US" sz="6500" b="1">
                <a:solidFill>
                  <a:srgbClr val="000000"/>
                </a:solidFill>
                <a:latin typeface="Times New Roman Bold"/>
                <a:ea typeface="Times New Roman Bold"/>
                <a:cs typeface="Times New Roman Bold"/>
                <a:sym typeface="Times New Roman Bold"/>
              </a:rPr>
              <a:t>3.ChangeNotifier và notifyListeners()</a:t>
            </a:r>
          </a:p>
        </p:txBody>
      </p:sp>
      <p:sp>
        <p:nvSpPr>
          <p:cNvPr id="6" name="TextBox 6"/>
          <p:cNvSpPr txBox="1"/>
          <p:nvPr/>
        </p:nvSpPr>
        <p:spPr>
          <a:xfrm>
            <a:off x="388352" y="4608573"/>
            <a:ext cx="17899648" cy="2345427"/>
          </a:xfrm>
          <a:prstGeom prst="rect">
            <a:avLst/>
          </a:prstGeom>
        </p:spPr>
        <p:txBody>
          <a:bodyPr lIns="0" tIns="0" rIns="0" bIns="0" rtlCol="0" anchor="t">
            <a:spAutoFit/>
          </a:bodyPr>
          <a:lstStyle/>
          <a:p>
            <a:pPr algn="l">
              <a:lnSpc>
                <a:spcPts val="4641"/>
              </a:lnSpc>
              <a:spcBef>
                <a:spcPct val="0"/>
              </a:spcBef>
            </a:pPr>
            <a:r>
              <a:rPr lang="en-US" sz="3570">
                <a:solidFill>
                  <a:srgbClr val="000000"/>
                </a:solidFill>
                <a:latin typeface="Times New Roman"/>
                <a:ea typeface="Times New Roman"/>
                <a:cs typeface="Times New Roman"/>
                <a:sym typeface="Times New Roman"/>
              </a:rPr>
              <a:t>- ChangeNotifier là một class có sẵn trong Flutter (package:flutter/foundation.dart) dùng để quản lý trạng thái (state).</a:t>
            </a:r>
          </a:p>
          <a:p>
            <a:pPr algn="l">
              <a:lnSpc>
                <a:spcPts val="4641"/>
              </a:lnSpc>
              <a:spcBef>
                <a:spcPct val="0"/>
              </a:spcBef>
            </a:pPr>
            <a:r>
              <a:rPr lang="en-US" sz="3570">
                <a:solidFill>
                  <a:srgbClr val="000000"/>
                </a:solidFill>
                <a:latin typeface="Times New Roman"/>
                <a:ea typeface="Times New Roman"/>
                <a:cs typeface="Times New Roman"/>
                <a:sym typeface="Times New Roman"/>
              </a:rPr>
              <a:t>- Khi state thay đổi, gọi notifyListeners() để thông báo cho tất cả listeners</a:t>
            </a:r>
          </a:p>
          <a:p>
            <a:pPr algn="l">
              <a:lnSpc>
                <a:spcPts val="4641"/>
              </a:lnSpc>
              <a:spcBef>
                <a:spcPct val="0"/>
              </a:spcBef>
            </a:pPr>
            <a:r>
              <a:rPr lang="en-US" sz="3570">
                <a:solidFill>
                  <a:srgbClr val="000000"/>
                </a:solidFill>
                <a:latin typeface="Times New Roman"/>
                <a:ea typeface="Times New Roman"/>
                <a:cs typeface="Times New Roman"/>
                <a:sym typeface="Times New Roman"/>
              </a:rPr>
              <a:t>- Các widget đang "lắng nghe" (qua Consumer hoặc Provider.of) sẽ rebuild</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2548205" y="43274"/>
            <a:ext cx="12615595" cy="10739026"/>
          </a:xfrm>
          <a:custGeom>
            <a:avLst/>
            <a:gdLst/>
            <a:ahLst/>
            <a:cxnLst/>
            <a:rect l="l" t="t" r="r" b="b"/>
            <a:pathLst>
              <a:path w="12615595" h="10739026">
                <a:moveTo>
                  <a:pt x="0" y="0"/>
                </a:moveTo>
                <a:lnTo>
                  <a:pt x="12615596" y="0"/>
                </a:lnTo>
                <a:lnTo>
                  <a:pt x="12615596" y="10739026"/>
                </a:lnTo>
                <a:lnTo>
                  <a:pt x="0" y="10739026"/>
                </a:lnTo>
                <a:lnTo>
                  <a:pt x="0" y="0"/>
                </a:lnTo>
                <a:close/>
              </a:path>
            </a:pathLst>
          </a:custGeom>
          <a:blipFill>
            <a:blip r:embed="rId2"/>
            <a:stretch>
              <a:fillRect/>
            </a:stretch>
          </a:blipFill>
        </p:spPr>
        <p:txBody>
          <a:bodyPr/>
          <a:lstStyle/>
          <a:p>
            <a:endParaRPr lang="en-US"/>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825</Words>
  <Application>Microsoft Office PowerPoint</Application>
  <PresentationFormat>Tùy chỉnh</PresentationFormat>
  <Paragraphs>83</Paragraphs>
  <Slides>21</Slides>
  <Notes>0</Notes>
  <HiddenSlides>0</HiddenSlides>
  <MMClips>0</MMClips>
  <ScaleCrop>false</ScaleCrop>
  <HeadingPairs>
    <vt:vector size="6" baseType="variant">
      <vt:variant>
        <vt:lpstr>Phông được Dùng</vt:lpstr>
      </vt:variant>
      <vt:variant>
        <vt:i4>8</vt:i4>
      </vt:variant>
      <vt:variant>
        <vt:lpstr>Chủ đề</vt:lpstr>
      </vt:variant>
      <vt:variant>
        <vt:i4>1</vt:i4>
      </vt:variant>
      <vt:variant>
        <vt:lpstr>Tiêu đề Bản chiếu</vt:lpstr>
      </vt:variant>
      <vt:variant>
        <vt:i4>21</vt:i4>
      </vt:variant>
    </vt:vector>
  </HeadingPairs>
  <TitlesOfParts>
    <vt:vector size="30" baseType="lpstr">
      <vt:lpstr>Muli Ultra-Bold</vt:lpstr>
      <vt:lpstr>Calibri</vt:lpstr>
      <vt:lpstr>Times New Roman Bold</vt:lpstr>
      <vt:lpstr>Muli Bold</vt:lpstr>
      <vt:lpstr>210 클레이토이</vt:lpstr>
      <vt:lpstr>Arial</vt:lpstr>
      <vt:lpstr>Muli</vt:lpstr>
      <vt:lpstr>Times New Roman</vt:lpstr>
      <vt:lpstr>Office Theme</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lpstr>Bản trình bày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Bản sao của WeatherApp</dc:title>
  <cp:lastModifiedBy>Trần Kiêm Quang Minh</cp:lastModifiedBy>
  <cp:revision>2</cp:revision>
  <dcterms:created xsi:type="dcterms:W3CDTF">2006-08-16T00:00:00Z</dcterms:created>
  <dcterms:modified xsi:type="dcterms:W3CDTF">2025-11-10T14:28:53Z</dcterms:modified>
  <dc:identifier>DAG4TTT9Qa8</dc:identifier>
</cp:coreProperties>
</file>